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notesMasterIdLst>
    <p:notesMasterId r:id="rId16"/>
  </p:notesMasterIdLst>
  <p:sldSz cx="14630400" cy="8229600"/>
  <p:notesSz cx="8229600" cy="14630400"/>
  <p:embeddedFontLst>
    <p:embeddedFont>
      <p:font typeface="Montserrat Medium"/>
      <p:regular r:id="rId21"/>
    </p:embeddedFont>
    <p:embeddedFont>
      <p:font typeface="Montserrat Medium"/>
      <p:regular r:id="rId22"/>
    </p:embeddedFont>
    <p:embeddedFont>
      <p:font typeface="Montserrat Medium"/>
      <p:regular r:id="rId23"/>
    </p:embeddedFont>
    <p:embeddedFont>
      <p:font typeface="Montserrat Medium"/>
      <p:regular r:id="rId24"/>
    </p:embeddedFont>
    <p:embeddedFont>
      <p:font typeface="Inter Light"/>
      <p:regular r:id="rId25"/>
    </p:embeddedFont>
    <p:embeddedFont>
      <p:font typeface="Inter Light"/>
      <p:regular r:id="rId26"/>
    </p:embeddedFont>
    <p:embeddedFont>
      <p:font typeface="Inter Light"/>
      <p:regular r:id="rId27"/>
    </p:embeddedFont>
    <p:embeddedFont>
      <p:font typeface="Inter Light"/>
      <p:regular r:id="rId2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20" Type="http://schemas.openxmlformats.org/officeDocument/2006/relationships/tableStyles" Target="tableStyles.xml"/><Relationship Id="rId21" Type="http://schemas.openxmlformats.org/officeDocument/2006/relationships/font" Target="fonts/font1.fntdata"/><Relationship Id="rId22" Type="http://schemas.openxmlformats.org/officeDocument/2006/relationships/font" Target="fonts/font2.fntdata"/><Relationship Id="rId23" Type="http://schemas.openxmlformats.org/officeDocument/2006/relationships/font" Target="fonts/font3.fntdata"/><Relationship Id="rId24" Type="http://schemas.openxmlformats.org/officeDocument/2006/relationships/font" Target="fonts/font4.fntdata"/><Relationship Id="rId25" Type="http://schemas.openxmlformats.org/officeDocument/2006/relationships/font" Target="fonts/font5.fntdata"/><Relationship Id="rId26" Type="http://schemas.openxmlformats.org/officeDocument/2006/relationships/font" Target="fonts/font6.fntdata"/><Relationship Id="rId27" Type="http://schemas.openxmlformats.org/officeDocument/2006/relationships/font" Target="fonts/font7.fntdata"/><Relationship Id="rId28"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2.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slideLayout" Target="../slideLayouts/slideLayout13.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slideLayout" Target="../slideLayouts/slideLayout3.xml"/><Relationship Id="rId10"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50702" y="686633"/>
            <a:ext cx="12928997" cy="1519238"/>
          </a:xfrm>
          <a:prstGeom prst="rect">
            <a:avLst/>
          </a:prstGeom>
          <a:noFill/>
          <a:ln/>
        </p:spPr>
        <p:txBody>
          <a:bodyPr wrap="square" lIns="0" tIns="0" rIns="0" bIns="0" rtlCol="0" anchor="t"/>
          <a:lstStyle/>
          <a:p>
            <a:pPr algn="l" indent="0" marL="0">
              <a:lnSpc>
                <a:spcPts val="5950"/>
              </a:lnSpc>
              <a:buNone/>
            </a:pPr>
            <a:r>
              <a:rPr lang="en-US" sz="4750" dirty="0">
                <a:solidFill>
                  <a:srgbClr val="74767D"/>
                </a:solidFill>
                <a:latin typeface="Montserrat Medium" pitchFamily="34" charset="0"/>
                <a:ea typeface="Montserrat Medium" pitchFamily="34" charset="-122"/>
                <a:cs typeface="Montserrat Medium" pitchFamily="34" charset="-120"/>
              </a:rPr>
              <a:t>Aides Fiscales &amp; Sociales pour les Entreprises du BTP en Martinique</a:t>
            </a:r>
            <a:endParaRPr lang="en-US" sz="4750" dirty="0"/>
          </a:p>
        </p:txBody>
      </p:sp>
      <p:sp>
        <p:nvSpPr>
          <p:cNvPr id="5" name="Text 2"/>
          <p:cNvSpPr/>
          <p:nvPr/>
        </p:nvSpPr>
        <p:spPr>
          <a:xfrm>
            <a:off x="850702" y="2564725"/>
            <a:ext cx="12928997" cy="1157288"/>
          </a:xfrm>
          <a:prstGeom prst="rect">
            <a:avLst/>
          </a:prstGeom>
          <a:noFill/>
          <a:ln/>
        </p:spPr>
        <p:txBody>
          <a:bodyPr wrap="square" lIns="0" tIns="0" rIns="0" bIns="0" rtlCol="0" anchor="t"/>
          <a:lstStyle/>
          <a:p>
            <a:pPr algn="l" indent="0" marL="0">
              <a:lnSpc>
                <a:spcPts val="3000"/>
              </a:lnSpc>
              <a:buNone/>
            </a:pPr>
            <a:r>
              <a:rPr lang="en-US" sz="1900" dirty="0">
                <a:solidFill>
                  <a:srgbClr val="3D3E44"/>
                </a:solidFill>
                <a:latin typeface="Inter Light" pitchFamily="34" charset="0"/>
                <a:ea typeface="Inter Light" pitchFamily="34" charset="-122"/>
                <a:cs typeface="Inter Light" pitchFamily="34" charset="-120"/>
              </a:rPr>
              <a:t>Du régime ZFANG aux exonérations de cotisations patronales, en passant par les dispositifs d'aide à l'investissement et à l'apprentissage, cette présentation vous offre une vision complète et opérationnelle des mécanismes disponibles .</a:t>
            </a:r>
            <a:endParaRPr lang="en-US" sz="1900" dirty="0"/>
          </a:p>
        </p:txBody>
      </p:sp>
      <p:sp>
        <p:nvSpPr>
          <p:cNvPr id="6" name="Text 3"/>
          <p:cNvSpPr/>
          <p:nvPr/>
        </p:nvSpPr>
        <p:spPr>
          <a:xfrm>
            <a:off x="850702" y="3991213"/>
            <a:ext cx="243007" cy="303728"/>
          </a:xfrm>
          <a:prstGeom prst="rect">
            <a:avLst/>
          </a:prstGeom>
          <a:noFill/>
          <a:ln/>
        </p:spPr>
        <p:txBody>
          <a:bodyPr wrap="none" lIns="0" tIns="0" rIns="0" bIns="0" rtlCol="0" anchor="t"/>
          <a:lstStyle/>
          <a:p>
            <a:pPr algn="l" indent="0" marL="0">
              <a:lnSpc>
                <a:spcPts val="3000"/>
              </a:lnSpc>
              <a:buNone/>
            </a:pPr>
            <a:r>
              <a:rPr lang="en-US" sz="1900" dirty="0">
                <a:solidFill>
                  <a:srgbClr val="3D3E44"/>
                </a:solidFill>
                <a:latin typeface="Montserrat Light" pitchFamily="34" charset="0"/>
                <a:ea typeface="Montserrat Light" pitchFamily="34" charset="-122"/>
                <a:cs typeface="Montserrat Light" pitchFamily="34" charset="-120"/>
              </a:rPr>
              <a:t>01</a:t>
            </a:r>
            <a:endParaRPr lang="en-US" sz="1900" dirty="0"/>
          </a:p>
        </p:txBody>
      </p:sp>
      <p:pic>
        <p:nvPicPr>
          <p:cNvPr id="7" name="Image 1" descr="preencoded.png">    </p:cNvPr>
          <p:cNvPicPr>
            <a:picLocks noChangeAspect="1"/>
          </p:cNvPicPr>
          <p:nvPr/>
        </p:nvPicPr>
        <p:blipFill>
          <a:blip r:embed="rId2"/>
          <a:stretch>
            <a:fillRect/>
          </a:stretch>
        </p:blipFill>
        <p:spPr>
          <a:xfrm>
            <a:off x="850702" y="4373761"/>
            <a:ext cx="6344841" cy="30480"/>
          </a:xfrm>
          <a:prstGeom prst="rect">
            <a:avLst/>
          </a:prstGeom>
        </p:spPr>
      </p:pic>
      <p:sp>
        <p:nvSpPr>
          <p:cNvPr id="8" name="Text 4"/>
          <p:cNvSpPr/>
          <p:nvPr/>
        </p:nvSpPr>
        <p:spPr>
          <a:xfrm>
            <a:off x="850702" y="4556165"/>
            <a:ext cx="3038237" cy="379809"/>
          </a:xfrm>
          <a:prstGeom prst="rect">
            <a:avLst/>
          </a:prstGeom>
          <a:noFill/>
          <a:ln/>
        </p:spPr>
        <p:txBody>
          <a:bodyPr wrap="none" lIns="0" tIns="0" rIns="0" bIns="0" rtlCol="0" anchor="t"/>
          <a:lstStyle/>
          <a:p>
            <a:pPr algn="l" indent="0" marL="0">
              <a:lnSpc>
                <a:spcPts val="2950"/>
              </a:lnSpc>
              <a:buNone/>
            </a:pPr>
            <a:r>
              <a:rPr lang="en-US" sz="2350" dirty="0">
                <a:solidFill>
                  <a:srgbClr val="3D3E44"/>
                </a:solidFill>
                <a:latin typeface="Montserrat Medium" pitchFamily="34" charset="0"/>
                <a:ea typeface="Montserrat Medium" pitchFamily="34" charset="-122"/>
                <a:cs typeface="Montserrat Medium" pitchFamily="34" charset="-120"/>
              </a:rPr>
              <a:t>Régime ZFANG</a:t>
            </a:r>
            <a:endParaRPr lang="en-US" sz="2350" dirty="0"/>
          </a:p>
        </p:txBody>
      </p:sp>
      <p:sp>
        <p:nvSpPr>
          <p:cNvPr id="9" name="Text 5"/>
          <p:cNvSpPr/>
          <p:nvPr/>
        </p:nvSpPr>
        <p:spPr>
          <a:xfrm>
            <a:off x="850702" y="5079444"/>
            <a:ext cx="6344841" cy="385763"/>
          </a:xfrm>
          <a:prstGeom prst="rect">
            <a:avLst/>
          </a:prstGeom>
          <a:noFill/>
          <a:ln/>
        </p:spPr>
        <p:txBody>
          <a:bodyPr wrap="none" lIns="0" tIns="0" rIns="0" bIns="0" rtlCol="0" anchor="t"/>
          <a:lstStyle/>
          <a:p>
            <a:pPr algn="l" indent="0" marL="0">
              <a:lnSpc>
                <a:spcPts val="3000"/>
              </a:lnSpc>
              <a:buNone/>
            </a:pPr>
            <a:r>
              <a:rPr lang="en-US" sz="1900" dirty="0">
                <a:solidFill>
                  <a:srgbClr val="3D3E44"/>
                </a:solidFill>
                <a:latin typeface="Inter Light" pitchFamily="34" charset="0"/>
                <a:ea typeface="Inter Light" pitchFamily="34" charset="-122"/>
                <a:cs typeface="Inter Light" pitchFamily="34" charset="-120"/>
              </a:rPr>
              <a:t>Abattements sur bénéfices, CFE et taxe foncière</a:t>
            </a:r>
            <a:endParaRPr lang="en-US" sz="1900" dirty="0"/>
          </a:p>
        </p:txBody>
      </p:sp>
      <p:sp>
        <p:nvSpPr>
          <p:cNvPr id="10" name="Text 6"/>
          <p:cNvSpPr/>
          <p:nvPr/>
        </p:nvSpPr>
        <p:spPr>
          <a:xfrm>
            <a:off x="7434739" y="3991213"/>
            <a:ext cx="243007" cy="303728"/>
          </a:xfrm>
          <a:prstGeom prst="rect">
            <a:avLst/>
          </a:prstGeom>
          <a:noFill/>
          <a:ln/>
        </p:spPr>
        <p:txBody>
          <a:bodyPr wrap="none" lIns="0" tIns="0" rIns="0" bIns="0" rtlCol="0" anchor="t"/>
          <a:lstStyle/>
          <a:p>
            <a:pPr algn="l" indent="0" marL="0">
              <a:lnSpc>
                <a:spcPts val="3000"/>
              </a:lnSpc>
              <a:buNone/>
            </a:pPr>
            <a:r>
              <a:rPr lang="en-US" sz="1900" dirty="0">
                <a:solidFill>
                  <a:srgbClr val="3D3E44"/>
                </a:solidFill>
                <a:latin typeface="Montserrat Light" pitchFamily="34" charset="0"/>
                <a:ea typeface="Montserrat Light" pitchFamily="34" charset="-122"/>
                <a:cs typeface="Montserrat Light" pitchFamily="34" charset="-120"/>
              </a:rPr>
              <a:t>02</a:t>
            </a:r>
            <a:endParaRPr lang="en-US" sz="1900" dirty="0"/>
          </a:p>
        </p:txBody>
      </p:sp>
      <p:pic>
        <p:nvPicPr>
          <p:cNvPr id="11" name="Image 2" descr="preencoded.png">    </p:cNvPr>
          <p:cNvPicPr>
            <a:picLocks noChangeAspect="1"/>
          </p:cNvPicPr>
          <p:nvPr/>
        </p:nvPicPr>
        <p:blipFill>
          <a:blip r:embed="rId3"/>
          <a:stretch>
            <a:fillRect/>
          </a:stretch>
        </p:blipFill>
        <p:spPr>
          <a:xfrm>
            <a:off x="7434739" y="4373761"/>
            <a:ext cx="6344960" cy="30480"/>
          </a:xfrm>
          <a:prstGeom prst="rect">
            <a:avLst/>
          </a:prstGeom>
        </p:spPr>
      </p:pic>
      <p:sp>
        <p:nvSpPr>
          <p:cNvPr id="12" name="Text 7"/>
          <p:cNvSpPr/>
          <p:nvPr/>
        </p:nvSpPr>
        <p:spPr>
          <a:xfrm>
            <a:off x="7434739" y="4556165"/>
            <a:ext cx="3677841" cy="379809"/>
          </a:xfrm>
          <a:prstGeom prst="rect">
            <a:avLst/>
          </a:prstGeom>
          <a:noFill/>
          <a:ln/>
        </p:spPr>
        <p:txBody>
          <a:bodyPr wrap="none" lIns="0" tIns="0" rIns="0" bIns="0" rtlCol="0" anchor="t"/>
          <a:lstStyle/>
          <a:p>
            <a:pPr algn="l" indent="0" marL="0">
              <a:lnSpc>
                <a:spcPts val="2950"/>
              </a:lnSpc>
              <a:buNone/>
            </a:pPr>
            <a:r>
              <a:rPr lang="en-US" sz="2350" dirty="0">
                <a:solidFill>
                  <a:srgbClr val="3D3E44"/>
                </a:solidFill>
                <a:latin typeface="Montserrat Medium" pitchFamily="34" charset="0"/>
                <a:ea typeface="Montserrat Medium" pitchFamily="34" charset="-122"/>
                <a:cs typeface="Montserrat Medium" pitchFamily="34" charset="-120"/>
              </a:rPr>
              <a:t>Aides à l'investissement</a:t>
            </a:r>
            <a:endParaRPr lang="en-US" sz="2350" dirty="0"/>
          </a:p>
        </p:txBody>
      </p:sp>
      <p:sp>
        <p:nvSpPr>
          <p:cNvPr id="13" name="Text 8"/>
          <p:cNvSpPr/>
          <p:nvPr/>
        </p:nvSpPr>
        <p:spPr>
          <a:xfrm>
            <a:off x="7434739" y="5079444"/>
            <a:ext cx="6344960" cy="385763"/>
          </a:xfrm>
          <a:prstGeom prst="rect">
            <a:avLst/>
          </a:prstGeom>
          <a:noFill/>
          <a:ln/>
        </p:spPr>
        <p:txBody>
          <a:bodyPr wrap="none" lIns="0" tIns="0" rIns="0" bIns="0" rtlCol="0" anchor="t"/>
          <a:lstStyle/>
          <a:p>
            <a:pPr algn="l" indent="0" marL="0">
              <a:lnSpc>
                <a:spcPts val="3000"/>
              </a:lnSpc>
              <a:buNone/>
            </a:pPr>
            <a:r>
              <a:rPr lang="en-US" sz="1900" dirty="0">
                <a:solidFill>
                  <a:srgbClr val="3D3E44"/>
                </a:solidFill>
                <a:latin typeface="Inter Light" pitchFamily="34" charset="0"/>
                <a:ea typeface="Inter Light" pitchFamily="34" charset="-122"/>
                <a:cs typeface="Inter Light" pitchFamily="34" charset="-120"/>
              </a:rPr>
              <a:t>Défiscalisation outre-mer IR/IS, logement social</a:t>
            </a:r>
            <a:endParaRPr lang="en-US" sz="1900" dirty="0"/>
          </a:p>
        </p:txBody>
      </p:sp>
      <p:sp>
        <p:nvSpPr>
          <p:cNvPr id="14" name="Text 9"/>
          <p:cNvSpPr/>
          <p:nvPr/>
        </p:nvSpPr>
        <p:spPr>
          <a:xfrm>
            <a:off x="850702" y="5886688"/>
            <a:ext cx="243007" cy="303728"/>
          </a:xfrm>
          <a:prstGeom prst="rect">
            <a:avLst/>
          </a:prstGeom>
          <a:noFill/>
          <a:ln/>
        </p:spPr>
        <p:txBody>
          <a:bodyPr wrap="none" lIns="0" tIns="0" rIns="0" bIns="0" rtlCol="0" anchor="t"/>
          <a:lstStyle/>
          <a:p>
            <a:pPr algn="l" indent="0" marL="0">
              <a:lnSpc>
                <a:spcPts val="3000"/>
              </a:lnSpc>
              <a:buNone/>
            </a:pPr>
            <a:r>
              <a:rPr lang="en-US" sz="1900" dirty="0">
                <a:solidFill>
                  <a:srgbClr val="3D3E44"/>
                </a:solidFill>
                <a:latin typeface="Montserrat Light" pitchFamily="34" charset="0"/>
                <a:ea typeface="Montserrat Light" pitchFamily="34" charset="-122"/>
                <a:cs typeface="Montserrat Light" pitchFamily="34" charset="-120"/>
              </a:rPr>
              <a:t>03</a:t>
            </a:r>
            <a:endParaRPr lang="en-US" sz="1900" dirty="0"/>
          </a:p>
        </p:txBody>
      </p:sp>
      <p:pic>
        <p:nvPicPr>
          <p:cNvPr id="15" name="Image 3" descr="preencoded.png">    </p:cNvPr>
          <p:cNvPicPr>
            <a:picLocks noChangeAspect="1"/>
          </p:cNvPicPr>
          <p:nvPr/>
        </p:nvPicPr>
        <p:blipFill>
          <a:blip r:embed="rId4"/>
          <a:stretch>
            <a:fillRect/>
          </a:stretch>
        </p:blipFill>
        <p:spPr>
          <a:xfrm>
            <a:off x="850702" y="6244947"/>
            <a:ext cx="12928997" cy="30480"/>
          </a:xfrm>
          <a:prstGeom prst="rect">
            <a:avLst/>
          </a:prstGeom>
        </p:spPr>
      </p:pic>
      <p:sp>
        <p:nvSpPr>
          <p:cNvPr id="16" name="Text 10"/>
          <p:cNvSpPr/>
          <p:nvPr/>
        </p:nvSpPr>
        <p:spPr>
          <a:xfrm>
            <a:off x="850702" y="6451640"/>
            <a:ext cx="3038237" cy="379809"/>
          </a:xfrm>
          <a:prstGeom prst="rect">
            <a:avLst/>
          </a:prstGeom>
          <a:noFill/>
          <a:ln/>
        </p:spPr>
        <p:txBody>
          <a:bodyPr wrap="none" lIns="0" tIns="0" rIns="0" bIns="0" rtlCol="0" anchor="t"/>
          <a:lstStyle/>
          <a:p>
            <a:pPr algn="l" indent="0" marL="0">
              <a:lnSpc>
                <a:spcPts val="2950"/>
              </a:lnSpc>
              <a:buNone/>
            </a:pPr>
            <a:r>
              <a:rPr lang="en-US" sz="2350" dirty="0">
                <a:solidFill>
                  <a:srgbClr val="3D3E44"/>
                </a:solidFill>
                <a:latin typeface="Montserrat Medium" pitchFamily="34" charset="0"/>
                <a:ea typeface="Montserrat Medium" pitchFamily="34" charset="-122"/>
                <a:cs typeface="Montserrat Medium" pitchFamily="34" charset="-120"/>
              </a:rPr>
              <a:t>Aides sociales</a:t>
            </a:r>
            <a:endParaRPr lang="en-US" sz="2350" dirty="0"/>
          </a:p>
        </p:txBody>
      </p:sp>
      <p:sp>
        <p:nvSpPr>
          <p:cNvPr id="17" name="Text 11"/>
          <p:cNvSpPr/>
          <p:nvPr/>
        </p:nvSpPr>
        <p:spPr>
          <a:xfrm>
            <a:off x="850702" y="6974919"/>
            <a:ext cx="12928997" cy="385763"/>
          </a:xfrm>
          <a:prstGeom prst="rect">
            <a:avLst/>
          </a:prstGeom>
          <a:noFill/>
          <a:ln/>
        </p:spPr>
        <p:txBody>
          <a:bodyPr wrap="none" lIns="0" tIns="0" rIns="0" bIns="0" rtlCol="0" anchor="t"/>
          <a:lstStyle/>
          <a:p>
            <a:pPr algn="l" indent="0" marL="0">
              <a:lnSpc>
                <a:spcPts val="3000"/>
              </a:lnSpc>
              <a:buNone/>
            </a:pPr>
            <a:r>
              <a:rPr lang="en-US" sz="1900" dirty="0">
                <a:solidFill>
                  <a:srgbClr val="3D3E44"/>
                </a:solidFill>
                <a:latin typeface="Inter Light" pitchFamily="34" charset="0"/>
                <a:ea typeface="Inter Light" pitchFamily="34" charset="-122"/>
                <a:cs typeface="Inter Light" pitchFamily="34" charset="-120"/>
              </a:rPr>
              <a:t>LODEOM et aides à l'apprentissage</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3797022" y="1296829"/>
            <a:ext cx="7036237" cy="771525"/>
          </a:xfrm>
          <a:prstGeom prst="rect">
            <a:avLst/>
          </a:prstGeom>
          <a:noFill/>
          <a:ln/>
        </p:spPr>
        <p:txBody>
          <a:bodyPr wrap="square" lIns="0" tIns="0" rIns="0" bIns="0" rtlCol="0" anchor="t"/>
          <a:lstStyle/>
          <a:p>
            <a:pPr algn="l" indent="0" marL="0">
              <a:lnSpc>
                <a:spcPts val="3000"/>
              </a:lnSpc>
              <a:buNone/>
            </a:pPr>
            <a:r>
              <a:rPr lang="en-US" sz="2400" dirty="0">
                <a:solidFill>
                  <a:srgbClr val="74767D"/>
                </a:solidFill>
                <a:latin typeface="Montserrat Medium" pitchFamily="34" charset="0"/>
                <a:ea typeface="Montserrat Medium" pitchFamily="34" charset="-122"/>
                <a:cs typeface="Montserrat Medium" pitchFamily="34" charset="-120"/>
              </a:rPr>
              <a:t>Points d'Attention Spécifiques et Démarche Recommandée pour le BTP en Martinique</a:t>
            </a:r>
            <a:endParaRPr lang="en-US" sz="2400" dirty="0"/>
          </a:p>
        </p:txBody>
      </p:sp>
      <p:sp>
        <p:nvSpPr>
          <p:cNvPr id="3" name="Shape 1"/>
          <p:cNvSpPr/>
          <p:nvPr/>
        </p:nvSpPr>
        <p:spPr>
          <a:xfrm>
            <a:off x="3797022" y="2191703"/>
            <a:ext cx="1221700" cy="192405"/>
          </a:xfrm>
          <a:prstGeom prst="roundRect">
            <a:avLst>
              <a:gd name="adj" fmla="val 46194"/>
            </a:avLst>
          </a:prstGeom>
          <a:solidFill>
            <a:srgbClr val="DFE1EC"/>
          </a:solidFill>
          <a:ln/>
        </p:spPr>
      </p:sp>
      <p:sp>
        <p:nvSpPr>
          <p:cNvPr id="4" name="Text 2"/>
          <p:cNvSpPr/>
          <p:nvPr/>
        </p:nvSpPr>
        <p:spPr>
          <a:xfrm>
            <a:off x="3871079" y="2228731"/>
            <a:ext cx="1073587" cy="118348"/>
          </a:xfrm>
          <a:prstGeom prst="rect">
            <a:avLst/>
          </a:prstGeom>
          <a:noFill/>
          <a:ln/>
        </p:spPr>
        <p:txBody>
          <a:bodyPr wrap="none" lIns="0" tIns="0" rIns="0" bIns="0" rtlCol="0" anchor="t"/>
          <a:lstStyle/>
          <a:p>
            <a:pPr algn="l" indent="0" marL="0">
              <a:lnSpc>
                <a:spcPts val="900"/>
              </a:lnSpc>
              <a:buNone/>
            </a:pPr>
            <a:r>
              <a:rPr lang="en-US" sz="750" dirty="0">
                <a:solidFill>
                  <a:srgbClr val="3D3E44"/>
                </a:solidFill>
                <a:latin typeface="Inter Light" pitchFamily="34" charset="0"/>
                <a:ea typeface="Inter Light" pitchFamily="34" charset="-122"/>
                <a:cs typeface="Inter Light" pitchFamily="34" charset="-120"/>
              </a:rPr>
              <a:t>GUIDE OPÉRATIONNEL</a:t>
            </a:r>
            <a:endParaRPr lang="en-US" sz="750" dirty="0"/>
          </a:p>
        </p:txBody>
      </p:sp>
      <p:sp>
        <p:nvSpPr>
          <p:cNvPr id="5" name="Text 3"/>
          <p:cNvSpPr/>
          <p:nvPr/>
        </p:nvSpPr>
        <p:spPr>
          <a:xfrm>
            <a:off x="3797022" y="2453521"/>
            <a:ext cx="7036237"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Pour bâtir une stratégie d'optimisation fiscale sécurisée, une entreprise du BTP en Martinique doit adopter une démarche structurée et rigoureuse. L'enjeu est double : maximiser les avantages disponibles tout en sécurisant juridiquement chaque dispositif activé, notamment au regard de l'encadrement européen des aides d'État et des obligations déclaratives fiscales.</a:t>
            </a:r>
            <a:endParaRPr lang="en-US" sz="950" dirty="0"/>
          </a:p>
        </p:txBody>
      </p:sp>
      <p:sp>
        <p:nvSpPr>
          <p:cNvPr id="6" name="Shape 4"/>
          <p:cNvSpPr/>
          <p:nvPr/>
        </p:nvSpPr>
        <p:spPr>
          <a:xfrm>
            <a:off x="3797022" y="2967276"/>
            <a:ext cx="277654" cy="277654"/>
          </a:xfrm>
          <a:prstGeom prst="roundRect">
            <a:avLst>
              <a:gd name="adj" fmla="val 40014"/>
            </a:avLst>
          </a:prstGeom>
          <a:solidFill>
            <a:srgbClr val="EFF0F6"/>
          </a:solidFill>
          <a:ln w="7620">
            <a:solidFill>
              <a:srgbClr val="C5C7D2"/>
            </a:solidFill>
            <a:prstDash val="solid"/>
          </a:ln>
        </p:spPr>
      </p:sp>
      <p:sp>
        <p:nvSpPr>
          <p:cNvPr id="7" name="Text 5"/>
          <p:cNvSpPr/>
          <p:nvPr/>
        </p:nvSpPr>
        <p:spPr>
          <a:xfrm>
            <a:off x="3843278" y="2990374"/>
            <a:ext cx="185142" cy="231458"/>
          </a:xfrm>
          <a:prstGeom prst="rect">
            <a:avLst/>
          </a:prstGeom>
          <a:noFill/>
          <a:ln/>
        </p:spPr>
        <p:txBody>
          <a:bodyPr wrap="none" lIns="0" tIns="0" rIns="0" bIns="0" rtlCol="0" anchor="t"/>
          <a:lstStyle/>
          <a:p>
            <a:pPr algn="ctr" indent="0" marL="0">
              <a:lnSpc>
                <a:spcPts val="1450"/>
              </a:lnSpc>
              <a:buNone/>
            </a:pPr>
            <a:r>
              <a:rPr lang="en-US" sz="1450" dirty="0">
                <a:solidFill>
                  <a:srgbClr val="3D3E44"/>
                </a:solidFill>
                <a:latin typeface="Montserrat Medium" pitchFamily="34" charset="0"/>
                <a:ea typeface="Montserrat Medium" pitchFamily="34" charset="-122"/>
                <a:cs typeface="Montserrat Medium" pitchFamily="34" charset="-120"/>
              </a:rPr>
              <a:t>1</a:t>
            </a:r>
            <a:endParaRPr lang="en-US" sz="1450" dirty="0"/>
          </a:p>
        </p:txBody>
      </p:sp>
      <p:sp>
        <p:nvSpPr>
          <p:cNvPr id="8" name="Text 6"/>
          <p:cNvSpPr/>
          <p:nvPr/>
        </p:nvSpPr>
        <p:spPr>
          <a:xfrm>
            <a:off x="4136350" y="3009662"/>
            <a:ext cx="3297555"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Cartographier les projets d'investissement</a:t>
            </a:r>
            <a:endParaRPr lang="en-US" sz="1200" dirty="0"/>
          </a:p>
        </p:txBody>
      </p:sp>
      <p:sp>
        <p:nvSpPr>
          <p:cNvPr id="9" name="Text 7"/>
          <p:cNvSpPr/>
          <p:nvPr/>
        </p:nvSpPr>
        <p:spPr>
          <a:xfrm>
            <a:off x="4136350" y="3239572"/>
            <a:ext cx="6696908"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Recenser l'ensemble des projets en cours et à venir : montant, calendrier, nature (engins, bâtiments, véhicules, logiciels, etc.), mode de financement envisagé. Cette cartographie préalable est la base de toute optimisation fiscale cohérente.</a:t>
            </a:r>
            <a:endParaRPr lang="en-US" sz="950" dirty="0"/>
          </a:p>
        </p:txBody>
      </p:sp>
      <p:sp>
        <p:nvSpPr>
          <p:cNvPr id="10" name="Shape 8"/>
          <p:cNvSpPr/>
          <p:nvPr/>
        </p:nvSpPr>
        <p:spPr>
          <a:xfrm>
            <a:off x="3797022" y="3807262"/>
            <a:ext cx="277654" cy="277654"/>
          </a:xfrm>
          <a:prstGeom prst="roundRect">
            <a:avLst>
              <a:gd name="adj" fmla="val 40014"/>
            </a:avLst>
          </a:prstGeom>
          <a:solidFill>
            <a:srgbClr val="EFF0F6"/>
          </a:solidFill>
          <a:ln w="7620">
            <a:solidFill>
              <a:srgbClr val="C5C7D2"/>
            </a:solidFill>
            <a:prstDash val="solid"/>
          </a:ln>
        </p:spPr>
      </p:sp>
      <p:sp>
        <p:nvSpPr>
          <p:cNvPr id="11" name="Text 9"/>
          <p:cNvSpPr/>
          <p:nvPr/>
        </p:nvSpPr>
        <p:spPr>
          <a:xfrm>
            <a:off x="3843278" y="3830360"/>
            <a:ext cx="185142" cy="231458"/>
          </a:xfrm>
          <a:prstGeom prst="rect">
            <a:avLst/>
          </a:prstGeom>
          <a:noFill/>
          <a:ln/>
        </p:spPr>
        <p:txBody>
          <a:bodyPr wrap="none" lIns="0" tIns="0" rIns="0" bIns="0" rtlCol="0" anchor="t"/>
          <a:lstStyle/>
          <a:p>
            <a:pPr algn="ctr" indent="0" marL="0">
              <a:lnSpc>
                <a:spcPts val="1450"/>
              </a:lnSpc>
              <a:buNone/>
            </a:pPr>
            <a:r>
              <a:rPr lang="en-US" sz="1450" dirty="0">
                <a:solidFill>
                  <a:srgbClr val="3D3E44"/>
                </a:solidFill>
                <a:latin typeface="Montserrat Medium" pitchFamily="34" charset="0"/>
                <a:ea typeface="Montserrat Medium" pitchFamily="34" charset="-122"/>
                <a:cs typeface="Montserrat Medium" pitchFamily="34" charset="-120"/>
              </a:rPr>
              <a:t>2</a:t>
            </a:r>
            <a:endParaRPr lang="en-US" sz="1450" dirty="0"/>
          </a:p>
        </p:txBody>
      </p:sp>
      <p:sp>
        <p:nvSpPr>
          <p:cNvPr id="12" name="Text 10"/>
          <p:cNvSpPr/>
          <p:nvPr/>
        </p:nvSpPr>
        <p:spPr>
          <a:xfrm>
            <a:off x="4136350" y="3849648"/>
            <a:ext cx="3437692"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Qualifier chaque projet au regard des textes</a:t>
            </a:r>
            <a:endParaRPr lang="en-US" sz="1200" dirty="0"/>
          </a:p>
        </p:txBody>
      </p:sp>
      <p:sp>
        <p:nvSpPr>
          <p:cNvPr id="13" name="Text 11"/>
          <p:cNvSpPr/>
          <p:nvPr/>
        </p:nvSpPr>
        <p:spPr>
          <a:xfrm>
            <a:off x="4136350" y="4079558"/>
            <a:ext cx="6696908"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Vérifier s'il s'agit d'un investissement productif neuf au sens de l'article 199 undecies B et de l'article 95 K de l'annexe 2 du CGI. Arbitrer entre un montage en société de personnes et une déduction directe à l'IS via l'article 217 undecies selon la structure de l'entreprise.</a:t>
            </a:r>
            <a:endParaRPr lang="en-US" sz="950" dirty="0"/>
          </a:p>
        </p:txBody>
      </p:sp>
      <p:sp>
        <p:nvSpPr>
          <p:cNvPr id="14" name="Shape 12"/>
          <p:cNvSpPr/>
          <p:nvPr/>
        </p:nvSpPr>
        <p:spPr>
          <a:xfrm>
            <a:off x="3797022" y="4647248"/>
            <a:ext cx="277654" cy="277654"/>
          </a:xfrm>
          <a:prstGeom prst="roundRect">
            <a:avLst>
              <a:gd name="adj" fmla="val 40014"/>
            </a:avLst>
          </a:prstGeom>
          <a:solidFill>
            <a:srgbClr val="EFF0F6"/>
          </a:solidFill>
          <a:ln w="7620">
            <a:solidFill>
              <a:srgbClr val="C5C7D2"/>
            </a:solidFill>
            <a:prstDash val="solid"/>
          </a:ln>
        </p:spPr>
      </p:sp>
      <p:sp>
        <p:nvSpPr>
          <p:cNvPr id="15" name="Text 13"/>
          <p:cNvSpPr/>
          <p:nvPr/>
        </p:nvSpPr>
        <p:spPr>
          <a:xfrm>
            <a:off x="3843278" y="4670346"/>
            <a:ext cx="185142" cy="231458"/>
          </a:xfrm>
          <a:prstGeom prst="rect">
            <a:avLst/>
          </a:prstGeom>
          <a:noFill/>
          <a:ln/>
        </p:spPr>
        <p:txBody>
          <a:bodyPr wrap="none" lIns="0" tIns="0" rIns="0" bIns="0" rtlCol="0" anchor="t"/>
          <a:lstStyle/>
          <a:p>
            <a:pPr algn="ctr" indent="0" marL="0">
              <a:lnSpc>
                <a:spcPts val="1450"/>
              </a:lnSpc>
              <a:buNone/>
            </a:pPr>
            <a:r>
              <a:rPr lang="en-US" sz="1450" dirty="0">
                <a:solidFill>
                  <a:srgbClr val="3D3E44"/>
                </a:solidFill>
                <a:latin typeface="Montserrat Medium" pitchFamily="34" charset="0"/>
                <a:ea typeface="Montserrat Medium" pitchFamily="34" charset="-122"/>
                <a:cs typeface="Montserrat Medium" pitchFamily="34" charset="-120"/>
              </a:rPr>
              <a:t>3</a:t>
            </a:r>
            <a:endParaRPr lang="en-US" sz="1450" dirty="0"/>
          </a:p>
        </p:txBody>
      </p:sp>
      <p:sp>
        <p:nvSpPr>
          <p:cNvPr id="16" name="Text 14"/>
          <p:cNvSpPr/>
          <p:nvPr/>
        </p:nvSpPr>
        <p:spPr>
          <a:xfrm>
            <a:off x="4136350" y="4689634"/>
            <a:ext cx="2143006"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Analyser les cumuls d'aides</a:t>
            </a:r>
            <a:endParaRPr lang="en-US" sz="1200" dirty="0"/>
          </a:p>
        </p:txBody>
      </p:sp>
      <p:sp>
        <p:nvSpPr>
          <p:cNvPr id="17" name="Text 15"/>
          <p:cNvSpPr/>
          <p:nvPr/>
        </p:nvSpPr>
        <p:spPr>
          <a:xfrm>
            <a:off x="4136350" y="4919543"/>
            <a:ext cx="6696908"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Recenser toutes les subventions perçues ou attendues (CTM, Europe, État, etc.) et les aides locales. S'assurer du respect des plafonds d'aides imposés par le RGEC et le règlement de minimis avant tout engagement.</a:t>
            </a:r>
            <a:endParaRPr lang="en-US" sz="950" dirty="0"/>
          </a:p>
        </p:txBody>
      </p:sp>
      <p:sp>
        <p:nvSpPr>
          <p:cNvPr id="18" name="Shape 16"/>
          <p:cNvSpPr/>
          <p:nvPr/>
        </p:nvSpPr>
        <p:spPr>
          <a:xfrm>
            <a:off x="3797022" y="5339120"/>
            <a:ext cx="277654" cy="277654"/>
          </a:xfrm>
          <a:prstGeom prst="roundRect">
            <a:avLst>
              <a:gd name="adj" fmla="val 40014"/>
            </a:avLst>
          </a:prstGeom>
          <a:solidFill>
            <a:srgbClr val="EFF0F6"/>
          </a:solidFill>
          <a:ln w="7620">
            <a:solidFill>
              <a:srgbClr val="C5C7D2"/>
            </a:solidFill>
            <a:prstDash val="solid"/>
          </a:ln>
        </p:spPr>
      </p:sp>
      <p:sp>
        <p:nvSpPr>
          <p:cNvPr id="19" name="Text 17"/>
          <p:cNvSpPr/>
          <p:nvPr/>
        </p:nvSpPr>
        <p:spPr>
          <a:xfrm>
            <a:off x="3843278" y="5362218"/>
            <a:ext cx="185142" cy="231458"/>
          </a:xfrm>
          <a:prstGeom prst="rect">
            <a:avLst/>
          </a:prstGeom>
          <a:noFill/>
          <a:ln/>
        </p:spPr>
        <p:txBody>
          <a:bodyPr wrap="none" lIns="0" tIns="0" rIns="0" bIns="0" rtlCol="0" anchor="t"/>
          <a:lstStyle/>
          <a:p>
            <a:pPr algn="ctr" indent="0" marL="0">
              <a:lnSpc>
                <a:spcPts val="1450"/>
              </a:lnSpc>
              <a:buNone/>
            </a:pPr>
            <a:r>
              <a:rPr lang="en-US" sz="1450" dirty="0">
                <a:solidFill>
                  <a:srgbClr val="3D3E44"/>
                </a:solidFill>
                <a:latin typeface="Montserrat Medium" pitchFamily="34" charset="0"/>
                <a:ea typeface="Montserrat Medium" pitchFamily="34" charset="-122"/>
                <a:cs typeface="Montserrat Medium" pitchFamily="34" charset="-120"/>
              </a:rPr>
              <a:t>4</a:t>
            </a:r>
            <a:endParaRPr lang="en-US" sz="1450" dirty="0"/>
          </a:p>
        </p:txBody>
      </p:sp>
      <p:sp>
        <p:nvSpPr>
          <p:cNvPr id="20" name="Text 18"/>
          <p:cNvSpPr/>
          <p:nvPr/>
        </p:nvSpPr>
        <p:spPr>
          <a:xfrm>
            <a:off x="4136350" y="5381506"/>
            <a:ext cx="3393519"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Sécuriser la mise en service et l'exploitation</a:t>
            </a:r>
            <a:endParaRPr lang="en-US" sz="1200" dirty="0"/>
          </a:p>
        </p:txBody>
      </p:sp>
      <p:sp>
        <p:nvSpPr>
          <p:cNvPr id="21" name="Text 19"/>
          <p:cNvSpPr/>
          <p:nvPr/>
        </p:nvSpPr>
        <p:spPr>
          <a:xfrm>
            <a:off x="4136350" y="5611416"/>
            <a:ext cx="6696908"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Prouver la mise en service dans le délai requis (ex. raccordement pour installations techniques). Documenter l'affectation matérielle de l'investissement en Martinique — la jurisprudence (ex. affaire Transports Bertille) illustre l'importance de cette preuve.</a:t>
            </a:r>
            <a:endParaRPr lang="en-US" sz="950" dirty="0"/>
          </a:p>
        </p:txBody>
      </p:sp>
      <p:sp>
        <p:nvSpPr>
          <p:cNvPr id="22" name="Shape 20"/>
          <p:cNvSpPr/>
          <p:nvPr/>
        </p:nvSpPr>
        <p:spPr>
          <a:xfrm>
            <a:off x="3797022" y="6179106"/>
            <a:ext cx="277654" cy="277654"/>
          </a:xfrm>
          <a:prstGeom prst="roundRect">
            <a:avLst>
              <a:gd name="adj" fmla="val 40014"/>
            </a:avLst>
          </a:prstGeom>
          <a:solidFill>
            <a:srgbClr val="EFF0F6"/>
          </a:solidFill>
          <a:ln w="7620">
            <a:solidFill>
              <a:srgbClr val="C5C7D2"/>
            </a:solidFill>
            <a:prstDash val="solid"/>
          </a:ln>
        </p:spPr>
      </p:sp>
      <p:sp>
        <p:nvSpPr>
          <p:cNvPr id="23" name="Text 21"/>
          <p:cNvSpPr/>
          <p:nvPr/>
        </p:nvSpPr>
        <p:spPr>
          <a:xfrm>
            <a:off x="3843278" y="6202204"/>
            <a:ext cx="185142" cy="231458"/>
          </a:xfrm>
          <a:prstGeom prst="rect">
            <a:avLst/>
          </a:prstGeom>
          <a:noFill/>
          <a:ln/>
        </p:spPr>
        <p:txBody>
          <a:bodyPr wrap="none" lIns="0" tIns="0" rIns="0" bIns="0" rtlCol="0" anchor="t"/>
          <a:lstStyle/>
          <a:p>
            <a:pPr algn="ctr" indent="0" marL="0">
              <a:lnSpc>
                <a:spcPts val="1450"/>
              </a:lnSpc>
              <a:buNone/>
            </a:pPr>
            <a:r>
              <a:rPr lang="en-US" sz="1450" dirty="0">
                <a:solidFill>
                  <a:srgbClr val="3D3E44"/>
                </a:solidFill>
                <a:latin typeface="Montserrat Medium" pitchFamily="34" charset="0"/>
                <a:ea typeface="Montserrat Medium" pitchFamily="34" charset="-122"/>
                <a:cs typeface="Montserrat Medium" pitchFamily="34" charset="-120"/>
              </a:rPr>
              <a:t>5</a:t>
            </a:r>
            <a:endParaRPr lang="en-US" sz="1450" dirty="0"/>
          </a:p>
        </p:txBody>
      </p:sp>
      <p:sp>
        <p:nvSpPr>
          <p:cNvPr id="24" name="Text 22"/>
          <p:cNvSpPr/>
          <p:nvPr/>
        </p:nvSpPr>
        <p:spPr>
          <a:xfrm>
            <a:off x="4136350" y="6221492"/>
            <a:ext cx="2865477"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Mettre en place le formalisme requis</a:t>
            </a:r>
            <a:endParaRPr lang="en-US" sz="1200" dirty="0"/>
          </a:p>
        </p:txBody>
      </p:sp>
      <p:sp>
        <p:nvSpPr>
          <p:cNvPr id="25" name="Text 23"/>
          <p:cNvSpPr/>
          <p:nvPr/>
        </p:nvSpPr>
        <p:spPr>
          <a:xfrm>
            <a:off x="4136350" y="6451402"/>
            <a:ext cx="6696908"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Produire les déclarations d'investissements via le formulaire 2083 SD. </a:t>
            </a:r>
            <a:endParaRPr lang="en-US" sz="950" dirty="0"/>
          </a:p>
        </p:txBody>
      </p:sp>
      <p:sp>
        <p:nvSpPr>
          <p:cNvPr id="26" name="Text 24"/>
          <p:cNvSpPr/>
          <p:nvPr/>
        </p:nvSpPr>
        <p:spPr>
          <a:xfrm>
            <a:off x="4136350" y="6636544"/>
            <a:ext cx="6696908"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Respecter l'ensemble des obligations déclaratives de l'article 242 sexies du CGI. Tenir à jour un registre cumulatif des aides publiques reçues pour chaque exercice.</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3797022" y="557213"/>
            <a:ext cx="7036237" cy="771525"/>
          </a:xfrm>
          <a:prstGeom prst="rect">
            <a:avLst/>
          </a:prstGeom>
          <a:noFill/>
          <a:ln/>
        </p:spPr>
        <p:txBody>
          <a:bodyPr wrap="square" lIns="0" tIns="0" rIns="0" bIns="0" rtlCol="0" anchor="t"/>
          <a:lstStyle/>
          <a:p>
            <a:pPr algn="l" indent="0" marL="0">
              <a:lnSpc>
                <a:spcPts val="3000"/>
              </a:lnSpc>
              <a:buNone/>
            </a:pPr>
            <a:r>
              <a:rPr lang="en-US" sz="2400" dirty="0">
                <a:solidFill>
                  <a:srgbClr val="74767D"/>
                </a:solidFill>
                <a:latin typeface="Montserrat Medium" pitchFamily="34" charset="0"/>
                <a:ea typeface="Montserrat Medium" pitchFamily="34" charset="-122"/>
                <a:cs typeface="Montserrat Medium" pitchFamily="34" charset="-120"/>
              </a:rPr>
              <a:t>Aide Sociale : Exonération LODEOM pour les Employeurs BTP en Martinique</a:t>
            </a:r>
            <a:endParaRPr lang="en-US" sz="2400" dirty="0"/>
          </a:p>
        </p:txBody>
      </p:sp>
      <p:sp>
        <p:nvSpPr>
          <p:cNvPr id="3" name="Shape 1"/>
          <p:cNvSpPr/>
          <p:nvPr/>
        </p:nvSpPr>
        <p:spPr>
          <a:xfrm>
            <a:off x="3797022" y="1452086"/>
            <a:ext cx="3528298" cy="192405"/>
          </a:xfrm>
          <a:prstGeom prst="roundRect">
            <a:avLst>
              <a:gd name="adj" fmla="val 46194"/>
            </a:avLst>
          </a:prstGeom>
          <a:solidFill>
            <a:srgbClr val="DFE1EC"/>
          </a:solidFill>
          <a:ln/>
        </p:spPr>
      </p:sp>
      <p:sp>
        <p:nvSpPr>
          <p:cNvPr id="4" name="Text 2"/>
          <p:cNvSpPr/>
          <p:nvPr/>
        </p:nvSpPr>
        <p:spPr>
          <a:xfrm>
            <a:off x="3871079" y="1489115"/>
            <a:ext cx="3380184" cy="118348"/>
          </a:xfrm>
          <a:prstGeom prst="rect">
            <a:avLst/>
          </a:prstGeom>
          <a:noFill/>
          <a:ln/>
        </p:spPr>
        <p:txBody>
          <a:bodyPr wrap="none" lIns="0" tIns="0" rIns="0" bIns="0" rtlCol="0" anchor="t"/>
          <a:lstStyle/>
          <a:p>
            <a:pPr algn="l" indent="0" marL="0">
              <a:lnSpc>
                <a:spcPts val="900"/>
              </a:lnSpc>
              <a:buNone/>
            </a:pPr>
            <a:r>
              <a:rPr lang="en-US" sz="750" dirty="0">
                <a:solidFill>
                  <a:srgbClr val="3D3E44"/>
                </a:solidFill>
                <a:latin typeface="Inter Light" pitchFamily="34" charset="0"/>
                <a:ea typeface="Inter Light" pitchFamily="34" charset="-122"/>
                <a:cs typeface="Inter Light" pitchFamily="34" charset="-120"/>
              </a:rPr>
              <a:t>ARTICLES L. 752-3-2 ET L. 752-3-3 DU CODE DE LA SÉCURITÉ SOCIALE</a:t>
            </a:r>
            <a:endParaRPr lang="en-US" sz="750" dirty="0"/>
          </a:p>
        </p:txBody>
      </p:sp>
      <p:sp>
        <p:nvSpPr>
          <p:cNvPr id="5" name="Text 3"/>
          <p:cNvSpPr/>
          <p:nvPr/>
        </p:nvSpPr>
        <p:spPr>
          <a:xfrm>
            <a:off x="3797022" y="1713905"/>
            <a:ext cx="7036237"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En complément des dispositifs fiscaux, les entreprises du BTP implantées en Martinique peuvent bénéficier d'une exonération dégressive de cotisations patronales dite LODEOM, prévue par les articles L. 752-3-2 et L. 752-3-3 du Code de la sécurité sociale. </a:t>
            </a:r>
            <a:endParaRPr lang="en-US" sz="950" dirty="0"/>
          </a:p>
        </p:txBody>
      </p:sp>
      <p:sp>
        <p:nvSpPr>
          <p:cNvPr id="6" name="Text 4"/>
          <p:cNvSpPr/>
          <p:nvPr/>
        </p:nvSpPr>
        <p:spPr>
          <a:xfrm>
            <a:off x="3797022" y="2227659"/>
            <a:ext cx="7036237"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Ce dispositif, présenté par le BOSS (Bulletin Officiel de la Sécurité Sociale) comme l'exonération applicable en Guadeloupe, Guyane, Martinique, La Réunion, Saint-Barthélemy et Saint-Martin, vise expressément à « soutenir l'activité économique et le développement des entreprises en outre-mer ».</a:t>
            </a:r>
            <a:endParaRPr lang="en-US" sz="950" dirty="0"/>
          </a:p>
        </p:txBody>
      </p:sp>
      <p:sp>
        <p:nvSpPr>
          <p:cNvPr id="7" name="Text 5"/>
          <p:cNvSpPr/>
          <p:nvPr/>
        </p:nvSpPr>
        <p:spPr>
          <a:xfrm>
            <a:off x="3797022" y="2741414"/>
            <a:ext cx="7036237"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 secteur du « </a:t>
            </a:r>
            <a:pPr algn="l" indent="0" marL="0">
              <a:lnSpc>
                <a:spcPts val="1150"/>
              </a:lnSpc>
              <a:buNone/>
            </a:pPr>
            <a:r>
              <a:rPr lang="en-US" sz="950" i="1" dirty="0">
                <a:solidFill>
                  <a:srgbClr val="3D3E44"/>
                </a:solidFill>
                <a:latin typeface="Inter Light" pitchFamily="34" charset="0"/>
                <a:ea typeface="Inter Light" pitchFamily="34" charset="-122"/>
                <a:cs typeface="Inter Light" pitchFamily="34" charset="-120"/>
              </a:rPr>
              <a:t>bâtiment et travaux publics</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 est expressément listé parmi les secteurs éligibles. </a:t>
            </a:r>
            <a:endParaRPr lang="en-US" sz="950" dirty="0"/>
          </a:p>
        </p:txBody>
      </p:sp>
      <p:sp>
        <p:nvSpPr>
          <p:cNvPr id="8" name="Text 6"/>
          <p:cNvSpPr/>
          <p:nvPr/>
        </p:nvSpPr>
        <p:spPr>
          <a:xfrm>
            <a:off x="3797022" y="2958941"/>
            <a:ext cx="7036237"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Toute entreprise du BTP établie en Martinique peut donc, en principe, entrer dans le champ du dispositif LODEOM dès lors qu'elle respecte les conditions d'éligibilité.</a:t>
            </a:r>
            <a:endParaRPr lang="en-US" sz="950" dirty="0"/>
          </a:p>
        </p:txBody>
      </p:sp>
      <p:sp>
        <p:nvSpPr>
          <p:cNvPr id="9" name="Shape 7"/>
          <p:cNvSpPr/>
          <p:nvPr/>
        </p:nvSpPr>
        <p:spPr>
          <a:xfrm>
            <a:off x="3708202" y="3324582"/>
            <a:ext cx="3545205" cy="1889522"/>
          </a:xfrm>
          <a:prstGeom prst="roundRect">
            <a:avLst>
              <a:gd name="adj" fmla="val 9408"/>
            </a:avLst>
          </a:prstGeom>
          <a:solidFill>
            <a:srgbClr val="C6C9DC"/>
          </a:solidFill>
          <a:ln/>
        </p:spPr>
      </p:sp>
      <p:sp>
        <p:nvSpPr>
          <p:cNvPr id="10" name="Text 8"/>
          <p:cNvSpPr/>
          <p:nvPr/>
        </p:nvSpPr>
        <p:spPr>
          <a:xfrm>
            <a:off x="3831550" y="3386257"/>
            <a:ext cx="1828324" cy="192881"/>
          </a:xfrm>
          <a:prstGeom prst="rect">
            <a:avLst/>
          </a:prstGeom>
          <a:noFill/>
          <a:ln/>
        </p:spPr>
        <p:txBody>
          <a:bodyPr wrap="none" lIns="0" tIns="0" rIns="0" bIns="0" rtlCol="0" anchor="t"/>
          <a:lstStyle/>
          <a:p>
            <a:pPr algn="l" indent="0" marL="0">
              <a:lnSpc>
                <a:spcPts val="1500"/>
              </a:lnSpc>
              <a:buNone/>
            </a:pPr>
            <a:r>
              <a:rPr lang="en-US" sz="1200" dirty="0">
                <a:solidFill>
                  <a:srgbClr val="000000"/>
                </a:solidFill>
                <a:latin typeface="Montserrat Medium" pitchFamily="34" charset="0"/>
                <a:ea typeface="Montserrat Medium" pitchFamily="34" charset="-122"/>
                <a:cs typeface="Montserrat Medium" pitchFamily="34" charset="-120"/>
              </a:rPr>
              <a:t>Niveau de l'exonération</a:t>
            </a:r>
            <a:endParaRPr lang="en-US" sz="1200" dirty="0"/>
          </a:p>
        </p:txBody>
      </p:sp>
      <p:sp>
        <p:nvSpPr>
          <p:cNvPr id="11" name="Text 9"/>
          <p:cNvSpPr/>
          <p:nvPr/>
        </p:nvSpPr>
        <p:spPr>
          <a:xfrm>
            <a:off x="3831550" y="3640812"/>
            <a:ext cx="3298508" cy="1101447"/>
          </a:xfrm>
          <a:prstGeom prst="rect">
            <a:avLst/>
          </a:prstGeom>
          <a:noFill/>
          <a:ln/>
        </p:spPr>
        <p:txBody>
          <a:bodyPr wrap="square" lIns="0" tIns="0" rIns="0" bIns="0" rtlCol="0" anchor="t"/>
          <a:lstStyle/>
          <a:p>
            <a:pPr algn="l" marL="342900" indent="-342900">
              <a:lnSpc>
                <a:spcPts val="1150"/>
              </a:lnSpc>
              <a:buSzPct val="100000"/>
              <a:buChar char="•"/>
            </a:pPr>
            <a:r>
              <a:rPr lang="en-US" sz="950" b="1" dirty="0">
                <a:solidFill>
                  <a:srgbClr val="3D3E44"/>
                </a:solidFill>
                <a:latin typeface="Inter Light" pitchFamily="34" charset="0"/>
                <a:ea typeface="Inter Light" pitchFamily="34" charset="-122"/>
                <a:cs typeface="Inter Light" pitchFamily="34" charset="-120"/>
              </a:rPr>
              <a:t>Exonération totale</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des cotisations patronales jusqu'à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1,3 SMIC</a:t>
            </a:r>
            <a:endParaRPr lang="en-US" sz="950" dirty="0"/>
          </a:p>
          <a:p>
            <a:pPr algn="l" marL="342900" indent="-342900">
              <a:lnSpc>
                <a:spcPts val="1150"/>
              </a:lnSpc>
              <a:buSzPct val="100000"/>
              <a:buChar char="•"/>
            </a:pPr>
            <a:r>
              <a:rPr lang="en-US" sz="950" b="1" dirty="0">
                <a:solidFill>
                  <a:srgbClr val="3D3E44"/>
                </a:solidFill>
                <a:latin typeface="Inter Light" pitchFamily="34" charset="0"/>
                <a:ea typeface="Inter Light" pitchFamily="34" charset="-122"/>
                <a:cs typeface="Inter Light" pitchFamily="34" charset="-120"/>
              </a:rPr>
              <a:t>Exonération dégressive</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au-delà de 1,3 SMIC</a:t>
            </a:r>
            <a:endParaRPr lang="en-US" sz="950" dirty="0"/>
          </a:p>
          <a:p>
            <a:pPr algn="l" marL="342900" indent="-342900">
              <a:lnSpc>
                <a:spcPts val="1150"/>
              </a:lnSpc>
              <a:buSzPct val="100000"/>
              <a:buChar char="•"/>
            </a:pPr>
            <a:r>
              <a:rPr lang="en-US" sz="950" b="1" dirty="0">
                <a:solidFill>
                  <a:srgbClr val="3D3E44"/>
                </a:solidFill>
                <a:latin typeface="Inter Light" pitchFamily="34" charset="0"/>
                <a:ea typeface="Inter Light" pitchFamily="34" charset="-122"/>
                <a:cs typeface="Inter Light" pitchFamily="34" charset="-120"/>
              </a:rPr>
              <a:t>Plus d'exonération</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lorsque la rémunération atteint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2,2 SMIC</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annualisés</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Calcul effectué par salarié et par contrat sur l'année civile</a:t>
            </a:r>
            <a:endParaRPr lang="en-US" sz="950" dirty="0"/>
          </a:p>
        </p:txBody>
      </p:sp>
      <p:sp>
        <p:nvSpPr>
          <p:cNvPr id="12" name="Text 10"/>
          <p:cNvSpPr/>
          <p:nvPr/>
        </p:nvSpPr>
        <p:spPr>
          <a:xfrm>
            <a:off x="7473196" y="3386257"/>
            <a:ext cx="3162062" cy="192881"/>
          </a:xfrm>
          <a:prstGeom prst="rect">
            <a:avLst/>
          </a:prstGeom>
          <a:noFill/>
          <a:ln/>
        </p:spPr>
        <p:txBody>
          <a:bodyPr wrap="none" lIns="0" tIns="0" rIns="0" bIns="0" rtlCol="0" anchor="t"/>
          <a:lstStyle/>
          <a:p>
            <a:pPr algn="l" indent="0" marL="0">
              <a:lnSpc>
                <a:spcPts val="1500"/>
              </a:lnSpc>
              <a:buNone/>
            </a:pPr>
            <a:r>
              <a:rPr lang="en-US" sz="1200" dirty="0">
                <a:solidFill>
                  <a:srgbClr val="74767D"/>
                </a:solidFill>
                <a:latin typeface="Montserrat Medium" pitchFamily="34" charset="0"/>
                <a:ea typeface="Montserrat Medium" pitchFamily="34" charset="-122"/>
                <a:cs typeface="Montserrat Medium" pitchFamily="34" charset="-120"/>
              </a:rPr>
              <a:t>Cotisations concernées par l'exonération</a:t>
            </a:r>
            <a:endParaRPr lang="en-US" sz="1200" dirty="0"/>
          </a:p>
        </p:txBody>
      </p:sp>
      <p:sp>
        <p:nvSpPr>
          <p:cNvPr id="13" name="Text 11"/>
          <p:cNvSpPr/>
          <p:nvPr/>
        </p:nvSpPr>
        <p:spPr>
          <a:xfrm>
            <a:off x="7473196" y="3640812"/>
            <a:ext cx="3367564" cy="1166098"/>
          </a:xfrm>
          <a:prstGeom prst="rect">
            <a:avLst/>
          </a:prstGeom>
          <a:noFill/>
          <a:ln/>
        </p:spPr>
        <p:txBody>
          <a:bodyPr wrap="square" lIns="0" tIns="0" rIns="0" bIns="0" rtlCol="0" anchor="t"/>
          <a:lstStyle/>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Assurance maladie-maternité-invalidité-décès</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Assurance vieillesse (plafonnée et déplafonnée)</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Allocations familiales</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AT/MP (part mutualisée)</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Retraite complémentaire obligatoire</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Assurance chômage</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Contribution solidarité autonomie et FNAL</a:t>
            </a:r>
            <a:endParaRPr lang="en-US" sz="950" dirty="0"/>
          </a:p>
        </p:txBody>
      </p:sp>
      <p:sp>
        <p:nvSpPr>
          <p:cNvPr id="14" name="Text 12"/>
          <p:cNvSpPr/>
          <p:nvPr/>
        </p:nvSpPr>
        <p:spPr>
          <a:xfrm>
            <a:off x="7473196" y="4862393"/>
            <a:ext cx="3367564"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L'exonération ne porte que sur la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part patronale</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dans la limite des cotisations effectivement dues.</a:t>
            </a:r>
            <a:endParaRPr lang="en-US" sz="950" dirty="0"/>
          </a:p>
        </p:txBody>
      </p:sp>
      <p:sp>
        <p:nvSpPr>
          <p:cNvPr id="15" name="Text 13"/>
          <p:cNvSpPr/>
          <p:nvPr/>
        </p:nvSpPr>
        <p:spPr>
          <a:xfrm>
            <a:off x="3797022" y="5306616"/>
            <a:ext cx="3418999" cy="308610"/>
          </a:xfrm>
          <a:prstGeom prst="rect">
            <a:avLst/>
          </a:prstGeom>
          <a:noFill/>
          <a:ln/>
        </p:spPr>
        <p:txBody>
          <a:bodyPr wrap="none" lIns="0" tIns="0" rIns="0" bIns="0" rtlCol="0" anchor="t"/>
          <a:lstStyle/>
          <a:p>
            <a:pPr algn="l" indent="0" marL="0">
              <a:lnSpc>
                <a:spcPts val="2400"/>
              </a:lnSpc>
              <a:buNone/>
            </a:pPr>
            <a:r>
              <a:rPr lang="en-US" sz="1900" dirty="0">
                <a:solidFill>
                  <a:srgbClr val="74767D"/>
                </a:solidFill>
                <a:latin typeface="Montserrat Medium" pitchFamily="34" charset="0"/>
                <a:ea typeface="Montserrat Medium" pitchFamily="34" charset="-122"/>
                <a:cs typeface="Montserrat Medium" pitchFamily="34" charset="-120"/>
              </a:rPr>
              <a:t>Conditions clés pour le BTP</a:t>
            </a:r>
            <a:endParaRPr lang="en-US" sz="1900" dirty="0"/>
          </a:p>
        </p:txBody>
      </p:sp>
      <p:sp>
        <p:nvSpPr>
          <p:cNvPr id="16" name="Shape 14"/>
          <p:cNvSpPr/>
          <p:nvPr/>
        </p:nvSpPr>
        <p:spPr>
          <a:xfrm>
            <a:off x="3797022" y="5707737"/>
            <a:ext cx="3487222" cy="951428"/>
          </a:xfrm>
          <a:prstGeom prst="roundRect">
            <a:avLst>
              <a:gd name="adj" fmla="val 7689"/>
            </a:avLst>
          </a:prstGeom>
          <a:solidFill>
            <a:srgbClr val="FFFFFF"/>
          </a:solidFill>
          <a:ln w="15240">
            <a:solidFill>
              <a:srgbClr val="C5C7D2"/>
            </a:solidFill>
            <a:prstDash val="solid"/>
          </a:ln>
        </p:spPr>
      </p:sp>
      <p:pic>
        <p:nvPicPr>
          <p:cNvPr id="17" name="Image 0" descr="preencoded.png">    </p:cNvPr>
          <p:cNvPicPr>
            <a:picLocks noChangeAspect="1"/>
          </p:cNvPicPr>
          <p:nvPr/>
        </p:nvPicPr>
        <p:blipFill>
          <a:blip r:embed="rId1"/>
          <a:stretch>
            <a:fillRect/>
          </a:stretch>
        </p:blipFill>
        <p:spPr>
          <a:xfrm>
            <a:off x="3781782" y="5707737"/>
            <a:ext cx="60960" cy="951428"/>
          </a:xfrm>
          <a:prstGeom prst="rect">
            <a:avLst/>
          </a:prstGeom>
        </p:spPr>
      </p:pic>
      <p:sp>
        <p:nvSpPr>
          <p:cNvPr id="18" name="Text 15"/>
          <p:cNvSpPr/>
          <p:nvPr/>
        </p:nvSpPr>
        <p:spPr>
          <a:xfrm>
            <a:off x="3981331" y="5846326"/>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Activité BTP</a:t>
            </a:r>
            <a:endParaRPr lang="en-US" sz="1200" dirty="0"/>
          </a:p>
        </p:txBody>
      </p:sp>
      <p:sp>
        <p:nvSpPr>
          <p:cNvPr id="19" name="Text 16"/>
          <p:cNvSpPr/>
          <p:nvPr/>
        </p:nvSpPr>
        <p:spPr>
          <a:xfrm>
            <a:off x="3981331" y="6076236"/>
            <a:ext cx="3164324"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Code NAF BTP / activité principale « bâtiment et travaux publics » — secteur expressément éligible par le BOSS</a:t>
            </a:r>
            <a:endParaRPr lang="en-US" sz="950" dirty="0"/>
          </a:p>
        </p:txBody>
      </p:sp>
      <p:sp>
        <p:nvSpPr>
          <p:cNvPr id="20" name="Shape 17"/>
          <p:cNvSpPr/>
          <p:nvPr/>
        </p:nvSpPr>
        <p:spPr>
          <a:xfrm>
            <a:off x="7345918" y="5707737"/>
            <a:ext cx="3487341" cy="951428"/>
          </a:xfrm>
          <a:prstGeom prst="roundRect">
            <a:avLst>
              <a:gd name="adj" fmla="val 7689"/>
            </a:avLst>
          </a:prstGeom>
          <a:solidFill>
            <a:srgbClr val="FFFFFF"/>
          </a:solidFill>
          <a:ln w="15240">
            <a:solidFill>
              <a:srgbClr val="C5C7D2"/>
            </a:solidFill>
            <a:prstDash val="solid"/>
          </a:ln>
        </p:spPr>
      </p:sp>
      <p:pic>
        <p:nvPicPr>
          <p:cNvPr id="21" name="Image 1" descr="preencoded.png">    </p:cNvPr>
          <p:cNvPicPr>
            <a:picLocks noChangeAspect="1"/>
          </p:cNvPicPr>
          <p:nvPr/>
        </p:nvPicPr>
        <p:blipFill>
          <a:blip r:embed="rId2"/>
          <a:stretch>
            <a:fillRect/>
          </a:stretch>
        </p:blipFill>
        <p:spPr>
          <a:xfrm>
            <a:off x="7330678" y="5707737"/>
            <a:ext cx="60960" cy="951428"/>
          </a:xfrm>
          <a:prstGeom prst="rect">
            <a:avLst/>
          </a:prstGeom>
        </p:spPr>
      </p:pic>
      <p:sp>
        <p:nvSpPr>
          <p:cNvPr id="22" name="Text 18"/>
          <p:cNvSpPr/>
          <p:nvPr/>
        </p:nvSpPr>
        <p:spPr>
          <a:xfrm>
            <a:off x="7530227" y="5846326"/>
            <a:ext cx="1770578"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Situation sociale à jour</a:t>
            </a:r>
            <a:endParaRPr lang="en-US" sz="1200" dirty="0"/>
          </a:p>
        </p:txBody>
      </p:sp>
      <p:sp>
        <p:nvSpPr>
          <p:cNvPr id="23" name="Text 19"/>
          <p:cNvSpPr/>
          <p:nvPr/>
        </p:nvSpPr>
        <p:spPr>
          <a:xfrm>
            <a:off x="7530227" y="6076236"/>
            <a:ext cx="3164443"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Être à jour de ses obligations déclaratives et de paiement URSSAF/CGSS, ou respecter un plan d'apurement en cours</a:t>
            </a:r>
            <a:endParaRPr lang="en-US" sz="950" dirty="0"/>
          </a:p>
        </p:txBody>
      </p:sp>
      <p:sp>
        <p:nvSpPr>
          <p:cNvPr id="24" name="Shape 20"/>
          <p:cNvSpPr/>
          <p:nvPr/>
        </p:nvSpPr>
        <p:spPr>
          <a:xfrm>
            <a:off x="3797022" y="6720840"/>
            <a:ext cx="3487222" cy="951428"/>
          </a:xfrm>
          <a:prstGeom prst="roundRect">
            <a:avLst>
              <a:gd name="adj" fmla="val 7689"/>
            </a:avLst>
          </a:prstGeom>
          <a:solidFill>
            <a:srgbClr val="FFFFFF"/>
          </a:solidFill>
          <a:ln w="15240">
            <a:solidFill>
              <a:srgbClr val="C5C7D2"/>
            </a:solidFill>
            <a:prstDash val="solid"/>
          </a:ln>
        </p:spPr>
      </p:sp>
      <p:pic>
        <p:nvPicPr>
          <p:cNvPr id="25" name="Image 2" descr="preencoded.png">    </p:cNvPr>
          <p:cNvPicPr>
            <a:picLocks noChangeAspect="1"/>
          </p:cNvPicPr>
          <p:nvPr/>
        </p:nvPicPr>
        <p:blipFill>
          <a:blip r:embed="rId3"/>
          <a:stretch>
            <a:fillRect/>
          </a:stretch>
        </p:blipFill>
        <p:spPr>
          <a:xfrm>
            <a:off x="3781782" y="6720840"/>
            <a:ext cx="60960" cy="951428"/>
          </a:xfrm>
          <a:prstGeom prst="rect">
            <a:avLst/>
          </a:prstGeom>
        </p:spPr>
      </p:pic>
      <p:sp>
        <p:nvSpPr>
          <p:cNvPr id="26" name="Text 21"/>
          <p:cNvSpPr/>
          <p:nvPr/>
        </p:nvSpPr>
        <p:spPr>
          <a:xfrm>
            <a:off x="3981331" y="6859429"/>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Casier social/fiscal</a:t>
            </a:r>
            <a:endParaRPr lang="en-US" sz="1200" dirty="0"/>
          </a:p>
        </p:txBody>
      </p:sp>
      <p:sp>
        <p:nvSpPr>
          <p:cNvPr id="27" name="Text 22"/>
          <p:cNvSpPr/>
          <p:nvPr/>
        </p:nvSpPr>
        <p:spPr>
          <a:xfrm>
            <a:off x="3981331" y="7089338"/>
            <a:ext cx="3164324"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Ne pas avoir fait l'objet d'une condamnation pénale pour fraude fiscale, travail dissimulé, marchandage ou prêt illicite de main-d'œuvre</a:t>
            </a:r>
            <a:endParaRPr lang="en-US" sz="950" dirty="0"/>
          </a:p>
        </p:txBody>
      </p:sp>
      <p:sp>
        <p:nvSpPr>
          <p:cNvPr id="28" name="Shape 23"/>
          <p:cNvSpPr/>
          <p:nvPr/>
        </p:nvSpPr>
        <p:spPr>
          <a:xfrm>
            <a:off x="7345918" y="6720840"/>
            <a:ext cx="3487341" cy="951428"/>
          </a:xfrm>
          <a:prstGeom prst="roundRect">
            <a:avLst>
              <a:gd name="adj" fmla="val 7689"/>
            </a:avLst>
          </a:prstGeom>
          <a:solidFill>
            <a:srgbClr val="FFFFFF"/>
          </a:solidFill>
          <a:ln w="15240">
            <a:solidFill>
              <a:srgbClr val="C5C7D2"/>
            </a:solidFill>
            <a:prstDash val="solid"/>
          </a:ln>
        </p:spPr>
      </p:sp>
      <p:pic>
        <p:nvPicPr>
          <p:cNvPr id="29" name="Image 3" descr="preencoded.png">    </p:cNvPr>
          <p:cNvPicPr>
            <a:picLocks noChangeAspect="1"/>
          </p:cNvPicPr>
          <p:nvPr/>
        </p:nvPicPr>
        <p:blipFill>
          <a:blip r:embed="rId4"/>
          <a:stretch>
            <a:fillRect/>
          </a:stretch>
        </p:blipFill>
        <p:spPr>
          <a:xfrm>
            <a:off x="7330678" y="6720840"/>
            <a:ext cx="60960" cy="951428"/>
          </a:xfrm>
          <a:prstGeom prst="rect">
            <a:avLst/>
          </a:prstGeom>
        </p:spPr>
      </p:pic>
      <p:sp>
        <p:nvSpPr>
          <p:cNvPr id="30" name="Text 24"/>
          <p:cNvSpPr/>
          <p:nvPr/>
        </p:nvSpPr>
        <p:spPr>
          <a:xfrm>
            <a:off x="7530227" y="6859429"/>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Non-cumul</a:t>
            </a:r>
            <a:endParaRPr lang="en-US" sz="1200" dirty="0"/>
          </a:p>
        </p:txBody>
      </p:sp>
      <p:sp>
        <p:nvSpPr>
          <p:cNvPr id="31" name="Text 25"/>
          <p:cNvSpPr/>
          <p:nvPr/>
        </p:nvSpPr>
        <p:spPr>
          <a:xfrm>
            <a:off x="7530227" y="7089338"/>
            <a:ext cx="3164443"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LODEOM ne se cumule pas avec la réduction générale de droit commun (ex-Fillon) : il faut opter pour l'un ou l'autre</a:t>
            </a:r>
            <a:endParaRPr lang="en-US" sz="9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3797022" y="339447"/>
            <a:ext cx="6806803" cy="385763"/>
          </a:xfrm>
          <a:prstGeom prst="rect">
            <a:avLst/>
          </a:prstGeom>
          <a:noFill/>
          <a:ln/>
        </p:spPr>
        <p:txBody>
          <a:bodyPr wrap="none" lIns="0" tIns="0" rIns="0" bIns="0" rtlCol="0" anchor="t"/>
          <a:lstStyle/>
          <a:p>
            <a:pPr algn="l" indent="0" marL="0">
              <a:lnSpc>
                <a:spcPts val="3000"/>
              </a:lnSpc>
              <a:buNone/>
            </a:pPr>
            <a:r>
              <a:rPr lang="en-US" sz="2400" dirty="0">
                <a:solidFill>
                  <a:srgbClr val="74767D"/>
                </a:solidFill>
                <a:latin typeface="Montserrat Medium" pitchFamily="34" charset="0"/>
                <a:ea typeface="Montserrat Medium" pitchFamily="34" charset="-122"/>
                <a:cs typeface="Montserrat Medium" pitchFamily="34" charset="-120"/>
              </a:rPr>
              <a:t>Aides à l'Apprentissage — Nouveautés 2026</a:t>
            </a:r>
            <a:endParaRPr lang="en-US" sz="2400" dirty="0"/>
          </a:p>
        </p:txBody>
      </p:sp>
      <p:sp>
        <p:nvSpPr>
          <p:cNvPr id="3" name="Shape 1"/>
          <p:cNvSpPr/>
          <p:nvPr/>
        </p:nvSpPr>
        <p:spPr>
          <a:xfrm>
            <a:off x="3797022" y="848558"/>
            <a:ext cx="1962031" cy="192405"/>
          </a:xfrm>
          <a:prstGeom prst="roundRect">
            <a:avLst>
              <a:gd name="adj" fmla="val 46194"/>
            </a:avLst>
          </a:prstGeom>
          <a:solidFill>
            <a:srgbClr val="DFE1EC"/>
          </a:solidFill>
          <a:ln/>
        </p:spPr>
      </p:sp>
      <p:sp>
        <p:nvSpPr>
          <p:cNvPr id="4" name="Text 2"/>
          <p:cNvSpPr/>
          <p:nvPr/>
        </p:nvSpPr>
        <p:spPr>
          <a:xfrm>
            <a:off x="3871079" y="885587"/>
            <a:ext cx="1813917" cy="118348"/>
          </a:xfrm>
          <a:prstGeom prst="rect">
            <a:avLst/>
          </a:prstGeom>
          <a:noFill/>
          <a:ln/>
        </p:spPr>
        <p:txBody>
          <a:bodyPr wrap="none" lIns="0" tIns="0" rIns="0" bIns="0" rtlCol="0" anchor="t"/>
          <a:lstStyle/>
          <a:p>
            <a:pPr algn="l" indent="0" marL="0">
              <a:lnSpc>
                <a:spcPts val="900"/>
              </a:lnSpc>
              <a:buNone/>
            </a:pPr>
            <a:r>
              <a:rPr lang="en-US" sz="750" dirty="0">
                <a:solidFill>
                  <a:srgbClr val="3D3E44"/>
                </a:solidFill>
                <a:latin typeface="Inter Light" pitchFamily="34" charset="0"/>
                <a:ea typeface="Inter Light" pitchFamily="34" charset="-122"/>
                <a:cs typeface="Inter Light" pitchFamily="34" charset="-120"/>
              </a:rPr>
              <a:t>DÉCRET N°2026-168 DU 6 MARS 2026</a:t>
            </a:r>
            <a:endParaRPr lang="en-US" sz="750" dirty="0"/>
          </a:p>
        </p:txBody>
      </p:sp>
      <p:sp>
        <p:nvSpPr>
          <p:cNvPr id="5" name="Text 3"/>
          <p:cNvSpPr/>
          <p:nvPr/>
        </p:nvSpPr>
        <p:spPr>
          <a:xfrm>
            <a:off x="3797022" y="1110377"/>
            <a:ext cx="7036237"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 dispositif d'aide à l'apprentissage a connu une évolution significative début 2026. </a:t>
            </a:r>
            <a:endParaRPr lang="en-US" sz="950" dirty="0"/>
          </a:p>
        </p:txBody>
      </p:sp>
      <p:sp>
        <p:nvSpPr>
          <p:cNvPr id="6" name="Text 4"/>
          <p:cNvSpPr/>
          <p:nvPr/>
        </p:nvSpPr>
        <p:spPr>
          <a:xfrm>
            <a:off x="3797022" y="1327904"/>
            <a:ext cx="7036237"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L'aide exceptionnelle à l'apprentissage, suspendue au 1er janvier 2026 faute d'adoption de la loi de finances pour 2026 dans les délais, a été reconduite par le décret n°2026-168 du 6 mars 2026, avec des montants désormais modulés selon l'effectif de l'entreprise et le niveau de diplôme préparé par l'apprenti.</a:t>
            </a:r>
            <a:endParaRPr lang="en-US" sz="950" dirty="0"/>
          </a:p>
        </p:txBody>
      </p:sp>
      <p:sp>
        <p:nvSpPr>
          <p:cNvPr id="7" name="Text 5"/>
          <p:cNvSpPr/>
          <p:nvPr/>
        </p:nvSpPr>
        <p:spPr>
          <a:xfrm>
            <a:off x="3797022" y="1864757"/>
            <a:ext cx="7036237" cy="617220"/>
          </a:xfrm>
          <a:prstGeom prst="rect">
            <a:avLst/>
          </a:prstGeom>
          <a:noFill/>
          <a:ln/>
        </p:spPr>
        <p:txBody>
          <a:bodyPr wrap="square" lIns="0" tIns="0" rIns="0" bIns="0" rtlCol="0" anchor="t"/>
          <a:lstStyle/>
          <a:p>
            <a:pPr algn="l" indent="0" marL="0">
              <a:lnSpc>
                <a:spcPts val="2400"/>
              </a:lnSpc>
              <a:buNone/>
            </a:pPr>
            <a:r>
              <a:rPr lang="en-US" sz="1900" dirty="0">
                <a:solidFill>
                  <a:srgbClr val="74767D"/>
                </a:solidFill>
                <a:latin typeface="Montserrat Medium" pitchFamily="34" charset="0"/>
                <a:ea typeface="Montserrat Medium" pitchFamily="34" charset="-122"/>
                <a:cs typeface="Montserrat Medium" pitchFamily="34" charset="-120"/>
              </a:rPr>
              <a:t>Rappel du régime applicable jusqu'au 31 décembre 2025</a:t>
            </a:r>
            <a:endParaRPr lang="en-US" sz="1900" dirty="0"/>
          </a:p>
        </p:txBody>
      </p:sp>
      <p:sp>
        <p:nvSpPr>
          <p:cNvPr id="8" name="Shape 6"/>
          <p:cNvSpPr/>
          <p:nvPr/>
        </p:nvSpPr>
        <p:spPr>
          <a:xfrm>
            <a:off x="3797022" y="2574488"/>
            <a:ext cx="7036237" cy="1901904"/>
          </a:xfrm>
          <a:prstGeom prst="roundRect">
            <a:avLst>
              <a:gd name="adj" fmla="val 5841"/>
            </a:avLst>
          </a:prstGeom>
          <a:solidFill>
            <a:srgbClr val="EFF0F6"/>
          </a:solidFill>
          <a:ln w="7620">
            <a:solidFill>
              <a:srgbClr val="C5C7D2"/>
            </a:solidFill>
            <a:prstDash val="solid"/>
          </a:ln>
        </p:spPr>
      </p:sp>
      <p:sp>
        <p:nvSpPr>
          <p:cNvPr id="9" name="Shape 7"/>
          <p:cNvSpPr/>
          <p:nvPr/>
        </p:nvSpPr>
        <p:spPr>
          <a:xfrm>
            <a:off x="3804642" y="2582108"/>
            <a:ext cx="3510439" cy="920948"/>
          </a:xfrm>
          <a:prstGeom prst="roundRect">
            <a:avLst>
              <a:gd name="adj" fmla="val 12064"/>
            </a:avLst>
          </a:prstGeom>
          <a:solidFill>
            <a:srgbClr val="EFF0F6"/>
          </a:solidFill>
          <a:ln/>
        </p:spPr>
      </p:sp>
      <p:sp>
        <p:nvSpPr>
          <p:cNvPr id="10" name="Text 8"/>
          <p:cNvSpPr/>
          <p:nvPr/>
        </p:nvSpPr>
        <p:spPr>
          <a:xfrm>
            <a:off x="3927991" y="2705457"/>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Aide unique</a:t>
            </a:r>
            <a:endParaRPr lang="en-US" sz="1200" dirty="0"/>
          </a:p>
        </p:txBody>
      </p:sp>
      <p:sp>
        <p:nvSpPr>
          <p:cNvPr id="11" name="Text 9"/>
          <p:cNvSpPr/>
          <p:nvPr/>
        </p:nvSpPr>
        <p:spPr>
          <a:xfrm>
            <a:off x="3927991" y="2935367"/>
            <a:ext cx="3263741" cy="444341"/>
          </a:xfrm>
          <a:prstGeom prst="rect">
            <a:avLst/>
          </a:prstGeom>
          <a:noFill/>
          <a:ln/>
        </p:spPr>
        <p:txBody>
          <a:bodyPr wrap="squar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5 000 €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pour les entreprises de moins de 250 salariés embauchant un apprenti préparant un diplôme ≤ baccalauréat</a:t>
            </a:r>
            <a:endParaRPr lang="en-US" sz="950" dirty="0"/>
          </a:p>
        </p:txBody>
      </p:sp>
      <p:sp>
        <p:nvSpPr>
          <p:cNvPr id="12" name="Shape 10"/>
          <p:cNvSpPr/>
          <p:nvPr/>
        </p:nvSpPr>
        <p:spPr>
          <a:xfrm>
            <a:off x="7315081" y="2582108"/>
            <a:ext cx="3510558" cy="920948"/>
          </a:xfrm>
          <a:prstGeom prst="rect">
            <a:avLst/>
          </a:prstGeom>
          <a:solidFill>
            <a:srgbClr val="EFF0F6"/>
          </a:solidFill>
          <a:ln/>
        </p:spPr>
      </p:sp>
      <p:sp>
        <p:nvSpPr>
          <p:cNvPr id="13" name="Shape 11"/>
          <p:cNvSpPr/>
          <p:nvPr/>
        </p:nvSpPr>
        <p:spPr>
          <a:xfrm>
            <a:off x="7315081" y="2582108"/>
            <a:ext cx="15240" cy="920948"/>
          </a:xfrm>
          <a:prstGeom prst="roundRect">
            <a:avLst>
              <a:gd name="adj" fmla="val 729000"/>
            </a:avLst>
          </a:prstGeom>
          <a:solidFill>
            <a:srgbClr val="C5C7D2"/>
          </a:solidFill>
          <a:ln/>
        </p:spPr>
      </p:sp>
      <p:sp>
        <p:nvSpPr>
          <p:cNvPr id="14" name="Text 12"/>
          <p:cNvSpPr/>
          <p:nvPr/>
        </p:nvSpPr>
        <p:spPr>
          <a:xfrm>
            <a:off x="7438430" y="2705457"/>
            <a:ext cx="2146578"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Aide exceptionnelle — PME</a:t>
            </a:r>
            <a:endParaRPr lang="en-US" sz="1200" dirty="0"/>
          </a:p>
        </p:txBody>
      </p:sp>
      <p:sp>
        <p:nvSpPr>
          <p:cNvPr id="15" name="Text 13"/>
          <p:cNvSpPr/>
          <p:nvPr/>
        </p:nvSpPr>
        <p:spPr>
          <a:xfrm>
            <a:off x="7438430" y="2935367"/>
            <a:ext cx="3263860" cy="444341"/>
          </a:xfrm>
          <a:prstGeom prst="rect">
            <a:avLst/>
          </a:prstGeom>
          <a:noFill/>
          <a:ln/>
        </p:spPr>
        <p:txBody>
          <a:bodyPr wrap="squar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5 000 €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pour les entreprises de moins de 250 salariés pour les apprentis préparant un diplôme de Bac+2 à Bac+5</a:t>
            </a:r>
            <a:endParaRPr lang="en-US" sz="950" dirty="0"/>
          </a:p>
        </p:txBody>
      </p:sp>
      <p:sp>
        <p:nvSpPr>
          <p:cNvPr id="16" name="Shape 14"/>
          <p:cNvSpPr/>
          <p:nvPr/>
        </p:nvSpPr>
        <p:spPr>
          <a:xfrm>
            <a:off x="3804642" y="3503057"/>
            <a:ext cx="3510439" cy="965716"/>
          </a:xfrm>
          <a:prstGeom prst="rect">
            <a:avLst/>
          </a:prstGeom>
          <a:solidFill>
            <a:srgbClr val="EFF0F6"/>
          </a:solidFill>
          <a:ln/>
        </p:spPr>
      </p:sp>
      <p:sp>
        <p:nvSpPr>
          <p:cNvPr id="17" name="Shape 15"/>
          <p:cNvSpPr/>
          <p:nvPr/>
        </p:nvSpPr>
        <p:spPr>
          <a:xfrm>
            <a:off x="3804642" y="3503057"/>
            <a:ext cx="3510439" cy="15240"/>
          </a:xfrm>
          <a:prstGeom prst="roundRect">
            <a:avLst>
              <a:gd name="adj" fmla="val 729000"/>
            </a:avLst>
          </a:prstGeom>
          <a:solidFill>
            <a:srgbClr val="C5C7D2"/>
          </a:solidFill>
          <a:ln/>
        </p:spPr>
      </p:sp>
      <p:sp>
        <p:nvSpPr>
          <p:cNvPr id="18" name="Text 16"/>
          <p:cNvSpPr/>
          <p:nvPr/>
        </p:nvSpPr>
        <p:spPr>
          <a:xfrm>
            <a:off x="3927991" y="3626406"/>
            <a:ext cx="3263741" cy="385763"/>
          </a:xfrm>
          <a:prstGeom prst="rect">
            <a:avLst/>
          </a:prstGeom>
          <a:noFill/>
          <a:ln/>
        </p:spPr>
        <p:txBody>
          <a:bodyPr wrap="squar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Aide exceptionnelle — Grandes entreprises</a:t>
            </a:r>
            <a:endParaRPr lang="en-US" sz="1200" dirty="0"/>
          </a:p>
        </p:txBody>
      </p:sp>
      <p:sp>
        <p:nvSpPr>
          <p:cNvPr id="19" name="Text 17"/>
          <p:cNvSpPr/>
          <p:nvPr/>
        </p:nvSpPr>
        <p:spPr>
          <a:xfrm>
            <a:off x="3927991" y="4049197"/>
            <a:ext cx="3263741" cy="296228"/>
          </a:xfrm>
          <a:prstGeom prst="rect">
            <a:avLst/>
          </a:prstGeom>
          <a:noFill/>
          <a:ln/>
        </p:spPr>
        <p:txBody>
          <a:bodyPr wrap="squar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2 000 €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pour les entreprises de 250 salariés et plus pour les apprentis préparant un diplôme ≤ Bac+5</a:t>
            </a:r>
            <a:endParaRPr lang="en-US" sz="950" dirty="0"/>
          </a:p>
        </p:txBody>
      </p:sp>
      <p:sp>
        <p:nvSpPr>
          <p:cNvPr id="20" name="Shape 18"/>
          <p:cNvSpPr/>
          <p:nvPr/>
        </p:nvSpPr>
        <p:spPr>
          <a:xfrm>
            <a:off x="7315081" y="3503057"/>
            <a:ext cx="3510558" cy="965716"/>
          </a:xfrm>
          <a:prstGeom prst="rect">
            <a:avLst/>
          </a:prstGeom>
          <a:solidFill>
            <a:srgbClr val="EFF0F6"/>
          </a:solidFill>
          <a:ln/>
        </p:spPr>
      </p:sp>
      <p:sp>
        <p:nvSpPr>
          <p:cNvPr id="21" name="Shape 19"/>
          <p:cNvSpPr/>
          <p:nvPr/>
        </p:nvSpPr>
        <p:spPr>
          <a:xfrm>
            <a:off x="7315081" y="3503057"/>
            <a:ext cx="15240" cy="965716"/>
          </a:xfrm>
          <a:prstGeom prst="roundRect">
            <a:avLst>
              <a:gd name="adj" fmla="val 729000"/>
            </a:avLst>
          </a:prstGeom>
          <a:solidFill>
            <a:srgbClr val="C5C7D2"/>
          </a:solidFill>
          <a:ln/>
        </p:spPr>
      </p:sp>
      <p:sp>
        <p:nvSpPr>
          <p:cNvPr id="22" name="Shape 20"/>
          <p:cNvSpPr/>
          <p:nvPr/>
        </p:nvSpPr>
        <p:spPr>
          <a:xfrm>
            <a:off x="7315081" y="3503057"/>
            <a:ext cx="3510558" cy="15240"/>
          </a:xfrm>
          <a:prstGeom prst="roundRect">
            <a:avLst>
              <a:gd name="adj" fmla="val 729000"/>
            </a:avLst>
          </a:prstGeom>
          <a:solidFill>
            <a:srgbClr val="C5C7D2"/>
          </a:solidFill>
          <a:ln/>
        </p:spPr>
      </p:sp>
      <p:sp>
        <p:nvSpPr>
          <p:cNvPr id="23" name="Text 21"/>
          <p:cNvSpPr/>
          <p:nvPr/>
        </p:nvSpPr>
        <p:spPr>
          <a:xfrm>
            <a:off x="7438430" y="3626406"/>
            <a:ext cx="1674733"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Travailleur handicapé</a:t>
            </a:r>
            <a:endParaRPr lang="en-US" sz="1200" dirty="0"/>
          </a:p>
        </p:txBody>
      </p:sp>
      <p:sp>
        <p:nvSpPr>
          <p:cNvPr id="24" name="Text 22"/>
          <p:cNvSpPr/>
          <p:nvPr/>
        </p:nvSpPr>
        <p:spPr>
          <a:xfrm>
            <a:off x="7438430" y="3856315"/>
            <a:ext cx="3263860"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Montant porté à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6 000 €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lorsque l'apprenti est reconnu travailleur handicapé (TH), quelle que soit la taille de l'entreprise</a:t>
            </a:r>
            <a:endParaRPr lang="en-US" sz="950" dirty="0"/>
          </a:p>
        </p:txBody>
      </p:sp>
      <p:sp>
        <p:nvSpPr>
          <p:cNvPr id="25" name="Text 23"/>
          <p:cNvSpPr/>
          <p:nvPr/>
        </p:nvSpPr>
        <p:spPr>
          <a:xfrm>
            <a:off x="3797022" y="4568904"/>
            <a:ext cx="7036237" cy="617220"/>
          </a:xfrm>
          <a:prstGeom prst="rect">
            <a:avLst/>
          </a:prstGeom>
          <a:noFill/>
          <a:ln/>
        </p:spPr>
        <p:txBody>
          <a:bodyPr wrap="square" lIns="0" tIns="0" rIns="0" bIns="0" rtlCol="0" anchor="t"/>
          <a:lstStyle/>
          <a:p>
            <a:pPr algn="l" indent="0" marL="0">
              <a:lnSpc>
                <a:spcPts val="2400"/>
              </a:lnSpc>
              <a:buNone/>
            </a:pPr>
            <a:r>
              <a:rPr lang="en-US" sz="1900" dirty="0">
                <a:solidFill>
                  <a:srgbClr val="74767D"/>
                </a:solidFill>
                <a:latin typeface="Montserrat Medium" pitchFamily="34" charset="0"/>
                <a:ea typeface="Montserrat Medium" pitchFamily="34" charset="-122"/>
                <a:cs typeface="Montserrat Medium" pitchFamily="34" charset="-120"/>
              </a:rPr>
              <a:t>Nouveau régime applicable aux contrats signés depuis le 8 mars 2026</a:t>
            </a:r>
            <a:endParaRPr lang="en-US" sz="1900" dirty="0"/>
          </a:p>
        </p:txBody>
      </p:sp>
      <p:sp>
        <p:nvSpPr>
          <p:cNvPr id="26" name="Text 24"/>
          <p:cNvSpPr/>
          <p:nvPr/>
        </p:nvSpPr>
        <p:spPr>
          <a:xfrm>
            <a:off x="3797022" y="5278636"/>
            <a:ext cx="7036237" cy="592455"/>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Pour les employeurs d'apprentis ne bénéficiant pas de l'aide unique, l'aide exceptionnelle est ouverte aux contrats d'apprentissage signés à compter du 8 mars 2026 et dont la date de début d'exécution intervient avant le 1er janvier 2027. Le décret module désormais le montant de l'aide en fonction de l'effectif de l'entreprise et du niveau de diplôme préparé. Le montant est maintenu à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6 000 €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pour les contrats conclus avec un apprenti reconnu travailleur handicapé.</a:t>
            </a:r>
            <a:endParaRPr lang="en-US" sz="950" dirty="0"/>
          </a:p>
        </p:txBody>
      </p:sp>
      <p:sp>
        <p:nvSpPr>
          <p:cNvPr id="27" name="Text 25"/>
          <p:cNvSpPr/>
          <p:nvPr/>
        </p:nvSpPr>
        <p:spPr>
          <a:xfrm>
            <a:off x="3797022" y="5963602"/>
            <a:ext cx="4775716" cy="308610"/>
          </a:xfrm>
          <a:prstGeom prst="rect">
            <a:avLst/>
          </a:prstGeom>
          <a:noFill/>
          <a:ln/>
        </p:spPr>
        <p:txBody>
          <a:bodyPr wrap="none" lIns="0" tIns="0" rIns="0" bIns="0" rtlCol="0" anchor="t"/>
          <a:lstStyle/>
          <a:p>
            <a:pPr algn="l" indent="0" marL="0">
              <a:lnSpc>
                <a:spcPts val="2400"/>
              </a:lnSpc>
              <a:buNone/>
            </a:pPr>
            <a:r>
              <a:rPr lang="en-US" sz="1900" dirty="0">
                <a:solidFill>
                  <a:srgbClr val="74767D"/>
                </a:solidFill>
                <a:latin typeface="Montserrat Medium" pitchFamily="34" charset="0"/>
                <a:ea typeface="Montserrat Medium" pitchFamily="34" charset="-122"/>
                <a:cs typeface="Montserrat Medium" pitchFamily="34" charset="-120"/>
              </a:rPr>
              <a:t>Conditions et modalités de versement</a:t>
            </a:r>
            <a:endParaRPr lang="en-US" sz="1900" dirty="0"/>
          </a:p>
        </p:txBody>
      </p:sp>
      <p:pic>
        <p:nvPicPr>
          <p:cNvPr id="28"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43218" y="6368534"/>
            <a:ext cx="185142" cy="185142"/>
          </a:xfrm>
          <a:prstGeom prst="rect">
            <a:avLst/>
          </a:prstGeom>
        </p:spPr>
      </p:pic>
      <p:sp>
        <p:nvSpPr>
          <p:cNvPr id="29" name="Text 26"/>
          <p:cNvSpPr/>
          <p:nvPr/>
        </p:nvSpPr>
        <p:spPr>
          <a:xfrm>
            <a:off x="4198025" y="6364724"/>
            <a:ext cx="1750338"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Transmission à l'OPCO</a:t>
            </a:r>
            <a:endParaRPr lang="en-US" sz="1200" dirty="0"/>
          </a:p>
        </p:txBody>
      </p:sp>
      <p:sp>
        <p:nvSpPr>
          <p:cNvPr id="30" name="Text 27"/>
          <p:cNvSpPr/>
          <p:nvPr/>
        </p:nvSpPr>
        <p:spPr>
          <a:xfrm>
            <a:off x="4198025" y="6594634"/>
            <a:ext cx="3078480" cy="740569"/>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 contrat d'apprentissage doit être transmis à l'opérateur de compétences (OPCO) dans les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6 mois suivant sa conclusion</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puis déposé par l'OPCO auprès du ministre chargé de la formation professionnelle</a:t>
            </a:r>
            <a:endParaRPr lang="en-US" sz="950" dirty="0"/>
          </a:p>
        </p:txBody>
      </p:sp>
      <p:pic>
        <p:nvPicPr>
          <p:cNvPr id="3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9853" y="6368534"/>
            <a:ext cx="185142" cy="185142"/>
          </a:xfrm>
          <a:prstGeom prst="rect">
            <a:avLst/>
          </a:prstGeom>
        </p:spPr>
      </p:pic>
      <p:sp>
        <p:nvSpPr>
          <p:cNvPr id="32" name="Text 28"/>
          <p:cNvSpPr/>
          <p:nvPr/>
        </p:nvSpPr>
        <p:spPr>
          <a:xfrm>
            <a:off x="7754660" y="6364724"/>
            <a:ext cx="1905833"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Non-cumul par apprenti</a:t>
            </a:r>
            <a:endParaRPr lang="en-US" sz="1200" dirty="0"/>
          </a:p>
        </p:txBody>
      </p:sp>
      <p:sp>
        <p:nvSpPr>
          <p:cNvPr id="33" name="Text 29"/>
          <p:cNvSpPr/>
          <p:nvPr/>
        </p:nvSpPr>
        <p:spPr>
          <a:xfrm>
            <a:off x="7754660" y="6594634"/>
            <a:ext cx="3078599" cy="592455"/>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L'employeur ne doit pas avoir déjà bénéficié d'une aide financière au titre d'un contrat d'apprentissage conclu avec le même apprenti pour la même certification professionnelle</a:t>
            </a:r>
            <a:endParaRPr lang="en-US" sz="950" dirty="0"/>
          </a:p>
        </p:txBody>
      </p:sp>
      <p:pic>
        <p:nvPicPr>
          <p:cNvPr id="3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43218" y="7462361"/>
            <a:ext cx="185142" cy="185142"/>
          </a:xfrm>
          <a:prstGeom prst="rect">
            <a:avLst/>
          </a:prstGeom>
        </p:spPr>
      </p:pic>
      <p:sp>
        <p:nvSpPr>
          <p:cNvPr id="35" name="Text 30"/>
          <p:cNvSpPr/>
          <p:nvPr/>
        </p:nvSpPr>
        <p:spPr>
          <a:xfrm>
            <a:off x="4198025" y="7458551"/>
            <a:ext cx="2569369"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Versement mensuel conditionné</a:t>
            </a:r>
            <a:endParaRPr lang="en-US" sz="1200" dirty="0"/>
          </a:p>
        </p:txBody>
      </p:sp>
      <p:sp>
        <p:nvSpPr>
          <p:cNvPr id="36" name="Text 31"/>
          <p:cNvSpPr/>
          <p:nvPr/>
        </p:nvSpPr>
        <p:spPr>
          <a:xfrm>
            <a:off x="4198025" y="7688461"/>
            <a:ext cx="3078480" cy="592455"/>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L'aide est versée mensuellement, avant le paiement de la rémunération, sous réserve de la transmission des données issues de la DSN. À défaut, son versement sera suspendu dès le mois suivant</a:t>
            </a:r>
            <a:endParaRPr lang="en-US" sz="950" dirty="0"/>
          </a:p>
        </p:txBody>
      </p:sp>
      <p:pic>
        <p:nvPicPr>
          <p:cNvPr id="37"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9853" y="7462361"/>
            <a:ext cx="185142" cy="185142"/>
          </a:xfrm>
          <a:prstGeom prst="rect">
            <a:avLst/>
          </a:prstGeom>
        </p:spPr>
      </p:pic>
      <p:sp>
        <p:nvSpPr>
          <p:cNvPr id="38" name="Text 32"/>
          <p:cNvSpPr/>
          <p:nvPr/>
        </p:nvSpPr>
        <p:spPr>
          <a:xfrm>
            <a:off x="7754660" y="7458551"/>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Proratisation</a:t>
            </a:r>
            <a:endParaRPr lang="en-US" sz="1200" dirty="0"/>
          </a:p>
        </p:txBody>
      </p:sp>
      <p:sp>
        <p:nvSpPr>
          <p:cNvPr id="39" name="Text 33"/>
          <p:cNvSpPr/>
          <p:nvPr/>
        </p:nvSpPr>
        <p:spPr>
          <a:xfrm>
            <a:off x="7754660" y="7688461"/>
            <a:ext cx="3078599" cy="740569"/>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Pour les contrats d'une durée inférieure à 1 an et pour les contrats faisant l'objet d'une rupture anticipée avant leur date anniversaire, l'aide est proratisée ou cesse à compter du jour suivant la date de fin du contrat</a:t>
            </a:r>
            <a:endParaRPr lang="en-US" sz="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3797022" y="870585"/>
            <a:ext cx="7036237" cy="771525"/>
          </a:xfrm>
          <a:prstGeom prst="rect">
            <a:avLst/>
          </a:prstGeom>
          <a:noFill/>
          <a:ln/>
        </p:spPr>
        <p:txBody>
          <a:bodyPr wrap="square" lIns="0" tIns="0" rIns="0" bIns="0" rtlCol="0" anchor="t"/>
          <a:lstStyle/>
          <a:p>
            <a:pPr algn="l" indent="0" marL="0">
              <a:lnSpc>
                <a:spcPts val="3000"/>
              </a:lnSpc>
              <a:buNone/>
            </a:pPr>
            <a:r>
              <a:rPr lang="en-US" sz="2400" dirty="0">
                <a:solidFill>
                  <a:srgbClr val="74767D"/>
                </a:solidFill>
                <a:latin typeface="Montserrat Medium" pitchFamily="34" charset="0"/>
                <a:ea typeface="Montserrat Medium" pitchFamily="34" charset="-122"/>
                <a:cs typeface="Montserrat Medium" pitchFamily="34" charset="-120"/>
              </a:rPr>
              <a:t>Récapitulatif — Tableau de Bord des Aides pour le BTP en Martinique</a:t>
            </a:r>
            <a:endParaRPr lang="en-US" sz="2400" dirty="0"/>
          </a:p>
        </p:txBody>
      </p:sp>
      <p:sp>
        <p:nvSpPr>
          <p:cNvPr id="3" name="Shape 1"/>
          <p:cNvSpPr/>
          <p:nvPr/>
        </p:nvSpPr>
        <p:spPr>
          <a:xfrm>
            <a:off x="3797022" y="1765459"/>
            <a:ext cx="1204079" cy="192405"/>
          </a:xfrm>
          <a:prstGeom prst="roundRect">
            <a:avLst>
              <a:gd name="adj" fmla="val 46194"/>
            </a:avLst>
          </a:prstGeom>
          <a:solidFill>
            <a:srgbClr val="DFE1EC"/>
          </a:solidFill>
          <a:ln/>
        </p:spPr>
      </p:sp>
      <p:sp>
        <p:nvSpPr>
          <p:cNvPr id="4" name="Text 2"/>
          <p:cNvSpPr/>
          <p:nvPr/>
        </p:nvSpPr>
        <p:spPr>
          <a:xfrm>
            <a:off x="3871079" y="1802487"/>
            <a:ext cx="1055965" cy="118348"/>
          </a:xfrm>
          <a:prstGeom prst="rect">
            <a:avLst/>
          </a:prstGeom>
          <a:noFill/>
          <a:ln/>
        </p:spPr>
        <p:txBody>
          <a:bodyPr wrap="none" lIns="0" tIns="0" rIns="0" bIns="0" rtlCol="0" anchor="t"/>
          <a:lstStyle/>
          <a:p>
            <a:pPr algn="l" indent="0" marL="0">
              <a:lnSpc>
                <a:spcPts val="900"/>
              </a:lnSpc>
              <a:buNone/>
            </a:pPr>
            <a:r>
              <a:rPr lang="en-US" sz="750" dirty="0">
                <a:solidFill>
                  <a:srgbClr val="3D3E44"/>
                </a:solidFill>
                <a:latin typeface="Inter Light" pitchFamily="34" charset="0"/>
                <a:ea typeface="Inter Light" pitchFamily="34" charset="-122"/>
                <a:cs typeface="Inter Light" pitchFamily="34" charset="-120"/>
              </a:rPr>
              <a:t>SYNTHÈSE GÉNÉRALE</a:t>
            </a:r>
            <a:endParaRPr lang="en-US" sz="750" dirty="0"/>
          </a:p>
        </p:txBody>
      </p:sp>
      <p:sp>
        <p:nvSpPr>
          <p:cNvPr id="5" name="Text 3"/>
          <p:cNvSpPr/>
          <p:nvPr/>
        </p:nvSpPr>
        <p:spPr>
          <a:xfrm>
            <a:off x="3797022" y="2027277"/>
            <a:ext cx="7036237" cy="740569"/>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Ce tableau de bord récapitule l'ensemble des dispositifs d'aide fiscale et sociale présentés dans ce guide. Il constitue un outil de référence rapide pour les dirigeants, responsables financiers et chefs de chantier souhaitant identifier d'un coup d'œil les leviers d'optimisation disponibles pour leur entreprise BTP en Martinique. Chaque dispositif doit faire l'objet d'une analyse individualisée en fonction de la situation propre de l'entreprise, de ses projets d'investissement et de sa structure juridique et fiscale.</a:t>
            </a:r>
            <a:endParaRPr lang="en-US" sz="950" dirty="0"/>
          </a:p>
        </p:txBody>
      </p:sp>
      <p:sp>
        <p:nvSpPr>
          <p:cNvPr id="6" name="Shape 4"/>
          <p:cNvSpPr/>
          <p:nvPr/>
        </p:nvSpPr>
        <p:spPr>
          <a:xfrm>
            <a:off x="3797022" y="2837259"/>
            <a:ext cx="7036237" cy="4521756"/>
          </a:xfrm>
          <a:prstGeom prst="roundRect">
            <a:avLst>
              <a:gd name="adj" fmla="val 2457"/>
            </a:avLst>
          </a:prstGeom>
          <a:noFill/>
          <a:ln w="7620">
            <a:solidFill>
              <a:srgbClr val="000000">
                <a:alpha val="8000"/>
              </a:srgbClr>
            </a:solidFill>
            <a:prstDash val="solid"/>
          </a:ln>
        </p:spPr>
      </p:sp>
      <p:sp>
        <p:nvSpPr>
          <p:cNvPr id="7" name="Shape 5"/>
          <p:cNvSpPr/>
          <p:nvPr/>
        </p:nvSpPr>
        <p:spPr>
          <a:xfrm>
            <a:off x="3804642" y="2844879"/>
            <a:ext cx="7020997" cy="237411"/>
          </a:xfrm>
          <a:prstGeom prst="rect">
            <a:avLst/>
          </a:prstGeom>
          <a:solidFill>
            <a:srgbClr val="FFFFFF">
              <a:alpha val="4000"/>
            </a:srgbClr>
          </a:solidFill>
          <a:ln/>
        </p:spPr>
      </p:sp>
      <p:sp>
        <p:nvSpPr>
          <p:cNvPr id="8" name="Text 6"/>
          <p:cNvSpPr/>
          <p:nvPr/>
        </p:nvSpPr>
        <p:spPr>
          <a:xfrm>
            <a:off x="3928110" y="2889528"/>
            <a:ext cx="1504712" cy="148114"/>
          </a:xfrm>
          <a:prstGeom prst="rect">
            <a:avLst/>
          </a:prstGeom>
          <a:noFill/>
          <a:ln/>
        </p:spPr>
        <p:txBody>
          <a:bodyPr wrap="non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Dispositif</a:t>
            </a:r>
            <a:endParaRPr lang="en-US" sz="950" dirty="0"/>
          </a:p>
        </p:txBody>
      </p:sp>
      <p:sp>
        <p:nvSpPr>
          <p:cNvPr id="9" name="Text 7"/>
          <p:cNvSpPr/>
          <p:nvPr/>
        </p:nvSpPr>
        <p:spPr>
          <a:xfrm>
            <a:off x="5687139" y="2889528"/>
            <a:ext cx="1500902" cy="148114"/>
          </a:xfrm>
          <a:prstGeom prst="rect">
            <a:avLst/>
          </a:prstGeom>
          <a:noFill/>
          <a:ln/>
        </p:spPr>
        <p:txBody>
          <a:bodyPr wrap="non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Nature de l'avantage</a:t>
            </a:r>
            <a:endParaRPr lang="en-US" sz="950" dirty="0"/>
          </a:p>
        </p:txBody>
      </p:sp>
      <p:sp>
        <p:nvSpPr>
          <p:cNvPr id="10" name="Text 8"/>
          <p:cNvSpPr/>
          <p:nvPr/>
        </p:nvSpPr>
        <p:spPr>
          <a:xfrm>
            <a:off x="7442359" y="2889528"/>
            <a:ext cx="1500902" cy="148114"/>
          </a:xfrm>
          <a:prstGeom prst="rect">
            <a:avLst/>
          </a:prstGeom>
          <a:noFill/>
          <a:ln/>
        </p:spPr>
        <p:txBody>
          <a:bodyPr wrap="non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Texte de référence</a:t>
            </a:r>
            <a:endParaRPr lang="en-US" sz="950" dirty="0"/>
          </a:p>
        </p:txBody>
      </p:sp>
      <p:sp>
        <p:nvSpPr>
          <p:cNvPr id="11" name="Text 9"/>
          <p:cNvSpPr/>
          <p:nvPr/>
        </p:nvSpPr>
        <p:spPr>
          <a:xfrm>
            <a:off x="9197578" y="2889528"/>
            <a:ext cx="1504712" cy="148114"/>
          </a:xfrm>
          <a:prstGeom prst="rect">
            <a:avLst/>
          </a:prstGeom>
          <a:noFill/>
          <a:ln/>
        </p:spPr>
        <p:txBody>
          <a:bodyPr wrap="non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Point clé BTP</a:t>
            </a:r>
            <a:endParaRPr lang="en-US" sz="950" dirty="0"/>
          </a:p>
        </p:txBody>
      </p:sp>
      <p:sp>
        <p:nvSpPr>
          <p:cNvPr id="12" name="Shape 10"/>
          <p:cNvSpPr/>
          <p:nvPr/>
        </p:nvSpPr>
        <p:spPr>
          <a:xfrm>
            <a:off x="3804642" y="3082290"/>
            <a:ext cx="7020997" cy="533638"/>
          </a:xfrm>
          <a:prstGeom prst="rect">
            <a:avLst/>
          </a:prstGeom>
          <a:solidFill>
            <a:srgbClr val="000000">
              <a:alpha val="4000"/>
            </a:srgbClr>
          </a:solidFill>
          <a:ln/>
        </p:spPr>
      </p:sp>
      <p:sp>
        <p:nvSpPr>
          <p:cNvPr id="13" name="Text 11"/>
          <p:cNvSpPr/>
          <p:nvPr/>
        </p:nvSpPr>
        <p:spPr>
          <a:xfrm>
            <a:off x="3928110" y="3126938"/>
            <a:ext cx="150471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ZFANG — IR/IS</a:t>
            </a:r>
            <a:endParaRPr lang="en-US" sz="950" dirty="0"/>
          </a:p>
        </p:txBody>
      </p:sp>
      <p:sp>
        <p:nvSpPr>
          <p:cNvPr id="14" name="Text 12"/>
          <p:cNvSpPr/>
          <p:nvPr/>
        </p:nvSpPr>
        <p:spPr>
          <a:xfrm>
            <a:off x="5687139" y="3126938"/>
            <a:ext cx="150090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Abattement 50 % (base) sur bénéfices — taux majoré pour BTP</a:t>
            </a:r>
            <a:endParaRPr lang="en-US" sz="950" dirty="0"/>
          </a:p>
        </p:txBody>
      </p:sp>
      <p:sp>
        <p:nvSpPr>
          <p:cNvPr id="15" name="Text 13"/>
          <p:cNvSpPr/>
          <p:nvPr/>
        </p:nvSpPr>
        <p:spPr>
          <a:xfrm>
            <a:off x="7442359" y="3126938"/>
            <a:ext cx="150090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Art. 44 quaterdecies CGI</a:t>
            </a:r>
            <a:endParaRPr lang="en-US" sz="950" dirty="0"/>
          </a:p>
        </p:txBody>
      </p:sp>
      <p:sp>
        <p:nvSpPr>
          <p:cNvPr id="16" name="Text 14"/>
          <p:cNvSpPr/>
          <p:nvPr/>
        </p:nvSpPr>
        <p:spPr>
          <a:xfrm>
            <a:off x="9197578" y="3126938"/>
            <a:ext cx="150471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BTP expressément au III — abattement majoré applicable</a:t>
            </a:r>
            <a:endParaRPr lang="en-US" sz="950" dirty="0"/>
          </a:p>
        </p:txBody>
      </p:sp>
      <p:sp>
        <p:nvSpPr>
          <p:cNvPr id="17" name="Shape 15"/>
          <p:cNvSpPr/>
          <p:nvPr/>
        </p:nvSpPr>
        <p:spPr>
          <a:xfrm>
            <a:off x="3804642" y="3615928"/>
            <a:ext cx="7020997" cy="533638"/>
          </a:xfrm>
          <a:prstGeom prst="rect">
            <a:avLst/>
          </a:prstGeom>
          <a:solidFill>
            <a:srgbClr val="FFFFFF">
              <a:alpha val="4000"/>
            </a:srgbClr>
          </a:solidFill>
          <a:ln/>
        </p:spPr>
      </p:sp>
      <p:sp>
        <p:nvSpPr>
          <p:cNvPr id="18" name="Text 16"/>
          <p:cNvSpPr/>
          <p:nvPr/>
        </p:nvSpPr>
        <p:spPr>
          <a:xfrm>
            <a:off x="3928110" y="3660577"/>
            <a:ext cx="150471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ZFANG — CFE</a:t>
            </a:r>
            <a:endParaRPr lang="en-US" sz="950" dirty="0"/>
          </a:p>
        </p:txBody>
      </p:sp>
      <p:sp>
        <p:nvSpPr>
          <p:cNvPr id="19" name="Text 17"/>
          <p:cNvSpPr/>
          <p:nvPr/>
        </p:nvSpPr>
        <p:spPr>
          <a:xfrm>
            <a:off x="5687139" y="3660577"/>
            <a:ext cx="150090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Abattement 80 % (base) ou 100 % (BTP) sur base nette CFE</a:t>
            </a:r>
            <a:endParaRPr lang="en-US" sz="950" dirty="0"/>
          </a:p>
        </p:txBody>
      </p:sp>
      <p:sp>
        <p:nvSpPr>
          <p:cNvPr id="20" name="Text 18"/>
          <p:cNvSpPr/>
          <p:nvPr/>
        </p:nvSpPr>
        <p:spPr>
          <a:xfrm>
            <a:off x="7442359" y="3660577"/>
            <a:ext cx="150090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Art. 1466 F CGI</a:t>
            </a:r>
            <a:endParaRPr lang="en-US" sz="950" dirty="0"/>
          </a:p>
        </p:txBody>
      </p:sp>
      <p:sp>
        <p:nvSpPr>
          <p:cNvPr id="21" name="Text 19"/>
          <p:cNvSpPr/>
          <p:nvPr/>
        </p:nvSpPr>
        <p:spPr>
          <a:xfrm>
            <a:off x="9197578" y="3660577"/>
            <a:ext cx="150471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Plafond 150 000 €/an — taux 100 % pour BTP en Martinique</a:t>
            </a:r>
            <a:endParaRPr lang="en-US" sz="950" dirty="0"/>
          </a:p>
        </p:txBody>
      </p:sp>
      <p:sp>
        <p:nvSpPr>
          <p:cNvPr id="22" name="Shape 20"/>
          <p:cNvSpPr/>
          <p:nvPr/>
        </p:nvSpPr>
        <p:spPr>
          <a:xfrm>
            <a:off x="3804642" y="4149566"/>
            <a:ext cx="7020997" cy="533638"/>
          </a:xfrm>
          <a:prstGeom prst="rect">
            <a:avLst/>
          </a:prstGeom>
          <a:solidFill>
            <a:srgbClr val="000000">
              <a:alpha val="4000"/>
            </a:srgbClr>
          </a:solidFill>
          <a:ln/>
        </p:spPr>
      </p:sp>
      <p:sp>
        <p:nvSpPr>
          <p:cNvPr id="23" name="Text 21"/>
          <p:cNvSpPr/>
          <p:nvPr/>
        </p:nvSpPr>
        <p:spPr>
          <a:xfrm>
            <a:off x="3928110" y="4194215"/>
            <a:ext cx="150471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ZFANG — TFPB</a:t>
            </a:r>
            <a:endParaRPr lang="en-US" sz="950" dirty="0"/>
          </a:p>
        </p:txBody>
      </p:sp>
      <p:sp>
        <p:nvSpPr>
          <p:cNvPr id="24" name="Text 22"/>
          <p:cNvSpPr/>
          <p:nvPr/>
        </p:nvSpPr>
        <p:spPr>
          <a:xfrm>
            <a:off x="5687139" y="4194215"/>
            <a:ext cx="150090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Abattement 50 % (base) ou 80 % (BTP Martinique) sur taxe foncière bâtie</a:t>
            </a:r>
            <a:endParaRPr lang="en-US" sz="950" dirty="0"/>
          </a:p>
        </p:txBody>
      </p:sp>
      <p:sp>
        <p:nvSpPr>
          <p:cNvPr id="25" name="Text 23"/>
          <p:cNvSpPr/>
          <p:nvPr/>
        </p:nvSpPr>
        <p:spPr>
          <a:xfrm>
            <a:off x="7442359" y="4194215"/>
            <a:ext cx="150090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Art. 1388 quinquies CGI</a:t>
            </a:r>
            <a:endParaRPr lang="en-US" sz="950" dirty="0"/>
          </a:p>
        </p:txBody>
      </p:sp>
      <p:sp>
        <p:nvSpPr>
          <p:cNvPr id="26" name="Text 24"/>
          <p:cNvSpPr/>
          <p:nvPr/>
        </p:nvSpPr>
        <p:spPr>
          <a:xfrm>
            <a:off x="9197578" y="4194215"/>
            <a:ext cx="1504712"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Immeubles affectés à l'activité BTP éligibles</a:t>
            </a:r>
            <a:endParaRPr lang="en-US" sz="950" dirty="0"/>
          </a:p>
        </p:txBody>
      </p:sp>
      <p:sp>
        <p:nvSpPr>
          <p:cNvPr id="27" name="Shape 25"/>
          <p:cNvSpPr/>
          <p:nvPr/>
        </p:nvSpPr>
        <p:spPr>
          <a:xfrm>
            <a:off x="3804642" y="4683204"/>
            <a:ext cx="7020997" cy="533638"/>
          </a:xfrm>
          <a:prstGeom prst="rect">
            <a:avLst/>
          </a:prstGeom>
          <a:solidFill>
            <a:srgbClr val="FFFFFF">
              <a:alpha val="4000"/>
            </a:srgbClr>
          </a:solidFill>
          <a:ln/>
        </p:spPr>
      </p:sp>
      <p:sp>
        <p:nvSpPr>
          <p:cNvPr id="28" name="Text 26"/>
          <p:cNvSpPr/>
          <p:nvPr/>
        </p:nvSpPr>
        <p:spPr>
          <a:xfrm>
            <a:off x="3928110" y="4727853"/>
            <a:ext cx="1504712"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Défiscalisation IR investissements</a:t>
            </a:r>
            <a:endParaRPr lang="en-US" sz="950" dirty="0"/>
          </a:p>
        </p:txBody>
      </p:sp>
      <p:sp>
        <p:nvSpPr>
          <p:cNvPr id="29" name="Text 27"/>
          <p:cNvSpPr/>
          <p:nvPr/>
        </p:nvSpPr>
        <p:spPr>
          <a:xfrm>
            <a:off x="5687139" y="4727853"/>
            <a:ext cx="150090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Réduction IR 38,25 % sur investissements productifs neufs</a:t>
            </a:r>
            <a:endParaRPr lang="en-US" sz="950" dirty="0"/>
          </a:p>
        </p:txBody>
      </p:sp>
      <p:sp>
        <p:nvSpPr>
          <p:cNvPr id="30" name="Text 28"/>
          <p:cNvSpPr/>
          <p:nvPr/>
        </p:nvSpPr>
        <p:spPr>
          <a:xfrm>
            <a:off x="7442359" y="4727853"/>
            <a:ext cx="150090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Art. 199 undecies B CGI</a:t>
            </a:r>
            <a:endParaRPr lang="en-US" sz="950" dirty="0"/>
          </a:p>
        </p:txBody>
      </p:sp>
      <p:sp>
        <p:nvSpPr>
          <p:cNvPr id="31" name="Text 29"/>
          <p:cNvSpPr/>
          <p:nvPr/>
        </p:nvSpPr>
        <p:spPr>
          <a:xfrm>
            <a:off x="9197578" y="4727853"/>
            <a:ext cx="150471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Engins, ateliers, dépôts neufs — prorogé jusqu'en 2029</a:t>
            </a:r>
            <a:endParaRPr lang="en-US" sz="950" dirty="0"/>
          </a:p>
        </p:txBody>
      </p:sp>
      <p:sp>
        <p:nvSpPr>
          <p:cNvPr id="32" name="Shape 30"/>
          <p:cNvSpPr/>
          <p:nvPr/>
        </p:nvSpPr>
        <p:spPr>
          <a:xfrm>
            <a:off x="3804642" y="5216843"/>
            <a:ext cx="7020997" cy="533638"/>
          </a:xfrm>
          <a:prstGeom prst="rect">
            <a:avLst/>
          </a:prstGeom>
          <a:solidFill>
            <a:srgbClr val="000000">
              <a:alpha val="4000"/>
            </a:srgbClr>
          </a:solidFill>
          <a:ln/>
        </p:spPr>
      </p:sp>
      <p:sp>
        <p:nvSpPr>
          <p:cNvPr id="33" name="Text 31"/>
          <p:cNvSpPr/>
          <p:nvPr/>
        </p:nvSpPr>
        <p:spPr>
          <a:xfrm>
            <a:off x="3928110" y="5261491"/>
            <a:ext cx="1504712"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Défiscalisation IS investissements</a:t>
            </a:r>
            <a:endParaRPr lang="en-US" sz="950" dirty="0"/>
          </a:p>
        </p:txBody>
      </p:sp>
      <p:sp>
        <p:nvSpPr>
          <p:cNvPr id="34" name="Text 32"/>
          <p:cNvSpPr/>
          <p:nvPr/>
        </p:nvSpPr>
        <p:spPr>
          <a:xfrm>
            <a:off x="5687139" y="5261491"/>
            <a:ext cx="150090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Déduction extra-comptable sur coût de l'investissement</a:t>
            </a:r>
            <a:endParaRPr lang="en-US" sz="950" dirty="0"/>
          </a:p>
        </p:txBody>
      </p:sp>
      <p:sp>
        <p:nvSpPr>
          <p:cNvPr id="35" name="Text 33"/>
          <p:cNvSpPr/>
          <p:nvPr/>
        </p:nvSpPr>
        <p:spPr>
          <a:xfrm>
            <a:off x="7442359" y="5261491"/>
            <a:ext cx="150090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Art. 217 undecies CGI</a:t>
            </a:r>
            <a:endParaRPr lang="en-US" sz="950" dirty="0"/>
          </a:p>
        </p:txBody>
      </p:sp>
      <p:sp>
        <p:nvSpPr>
          <p:cNvPr id="36" name="Text 34"/>
          <p:cNvSpPr/>
          <p:nvPr/>
        </p:nvSpPr>
        <p:spPr>
          <a:xfrm>
            <a:off x="9197578" y="5261491"/>
            <a:ext cx="150471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Cumul possible avec ZFANG dans l'ordre BOFiP</a:t>
            </a:r>
            <a:endParaRPr lang="en-US" sz="950" dirty="0"/>
          </a:p>
        </p:txBody>
      </p:sp>
      <p:sp>
        <p:nvSpPr>
          <p:cNvPr id="37" name="Shape 35"/>
          <p:cNvSpPr/>
          <p:nvPr/>
        </p:nvSpPr>
        <p:spPr>
          <a:xfrm>
            <a:off x="3804642" y="5750481"/>
            <a:ext cx="7020997" cy="533638"/>
          </a:xfrm>
          <a:prstGeom prst="rect">
            <a:avLst/>
          </a:prstGeom>
          <a:solidFill>
            <a:srgbClr val="FFFFFF">
              <a:alpha val="4000"/>
            </a:srgbClr>
          </a:solidFill>
          <a:ln/>
        </p:spPr>
      </p:sp>
      <p:sp>
        <p:nvSpPr>
          <p:cNvPr id="38" name="Text 36"/>
          <p:cNvSpPr/>
          <p:nvPr/>
        </p:nvSpPr>
        <p:spPr>
          <a:xfrm>
            <a:off x="3928110" y="5795129"/>
            <a:ext cx="150471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Logement social</a:t>
            </a:r>
            <a:endParaRPr lang="en-US" sz="950" dirty="0"/>
          </a:p>
        </p:txBody>
      </p:sp>
      <p:sp>
        <p:nvSpPr>
          <p:cNvPr id="39" name="Text 37"/>
          <p:cNvSpPr/>
          <p:nvPr/>
        </p:nvSpPr>
        <p:spPr>
          <a:xfrm>
            <a:off x="5687139" y="5795129"/>
            <a:ext cx="150090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Réduction IR pour logements sociaux/intermédiaires</a:t>
            </a:r>
            <a:endParaRPr lang="en-US" sz="950" dirty="0"/>
          </a:p>
        </p:txBody>
      </p:sp>
      <p:sp>
        <p:nvSpPr>
          <p:cNvPr id="40" name="Text 38"/>
          <p:cNvSpPr/>
          <p:nvPr/>
        </p:nvSpPr>
        <p:spPr>
          <a:xfrm>
            <a:off x="7442359" y="5795129"/>
            <a:ext cx="1500902"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Art. 199 undecies A et C CGI</a:t>
            </a:r>
            <a:endParaRPr lang="en-US" sz="950" dirty="0"/>
          </a:p>
        </p:txBody>
      </p:sp>
      <p:sp>
        <p:nvSpPr>
          <p:cNvPr id="41" name="Text 39"/>
          <p:cNvSpPr/>
          <p:nvPr/>
        </p:nvSpPr>
        <p:spPr>
          <a:xfrm>
            <a:off x="9197578" y="5795129"/>
            <a:ext cx="150471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Double rôle : constructeur + investisseur porteur de projet</a:t>
            </a:r>
            <a:endParaRPr lang="en-US" sz="950" dirty="0"/>
          </a:p>
        </p:txBody>
      </p:sp>
      <p:sp>
        <p:nvSpPr>
          <p:cNvPr id="42" name="Shape 40"/>
          <p:cNvSpPr/>
          <p:nvPr/>
        </p:nvSpPr>
        <p:spPr>
          <a:xfrm>
            <a:off x="3804642" y="6284119"/>
            <a:ext cx="7020997" cy="533638"/>
          </a:xfrm>
          <a:prstGeom prst="rect">
            <a:avLst/>
          </a:prstGeom>
          <a:solidFill>
            <a:srgbClr val="000000">
              <a:alpha val="4000"/>
            </a:srgbClr>
          </a:solidFill>
          <a:ln/>
        </p:spPr>
      </p:sp>
      <p:sp>
        <p:nvSpPr>
          <p:cNvPr id="43" name="Text 41"/>
          <p:cNvSpPr/>
          <p:nvPr/>
        </p:nvSpPr>
        <p:spPr>
          <a:xfrm>
            <a:off x="3928110" y="6328767"/>
            <a:ext cx="1504712"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LODEOM</a:t>
            </a:r>
            <a:endParaRPr lang="en-US" sz="950" dirty="0"/>
          </a:p>
        </p:txBody>
      </p:sp>
      <p:sp>
        <p:nvSpPr>
          <p:cNvPr id="44" name="Text 42"/>
          <p:cNvSpPr/>
          <p:nvPr/>
        </p:nvSpPr>
        <p:spPr>
          <a:xfrm>
            <a:off x="5687139" y="6328767"/>
            <a:ext cx="150090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Exonération totale cotisations patronales jusqu'à 1,3 SMIC</a:t>
            </a:r>
            <a:endParaRPr lang="en-US" sz="950" dirty="0"/>
          </a:p>
        </p:txBody>
      </p:sp>
      <p:sp>
        <p:nvSpPr>
          <p:cNvPr id="45" name="Text 43"/>
          <p:cNvSpPr/>
          <p:nvPr/>
        </p:nvSpPr>
        <p:spPr>
          <a:xfrm>
            <a:off x="7442359" y="6328767"/>
            <a:ext cx="1500902"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Art. L. 752-3-2 et L. 752-3-3 CSS</a:t>
            </a:r>
            <a:endParaRPr lang="en-US" sz="950" dirty="0"/>
          </a:p>
        </p:txBody>
      </p:sp>
      <p:sp>
        <p:nvSpPr>
          <p:cNvPr id="46" name="Text 44"/>
          <p:cNvSpPr/>
          <p:nvPr/>
        </p:nvSpPr>
        <p:spPr>
          <a:xfrm>
            <a:off x="9197578" y="6328767"/>
            <a:ext cx="150471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BTP expressément éligible — non cumulable avec réduction générale</a:t>
            </a:r>
            <a:endParaRPr lang="en-US" sz="950" dirty="0"/>
          </a:p>
        </p:txBody>
      </p:sp>
      <p:sp>
        <p:nvSpPr>
          <p:cNvPr id="47" name="Shape 45"/>
          <p:cNvSpPr/>
          <p:nvPr/>
        </p:nvSpPr>
        <p:spPr>
          <a:xfrm>
            <a:off x="3804642" y="6817757"/>
            <a:ext cx="7020997" cy="533638"/>
          </a:xfrm>
          <a:prstGeom prst="rect">
            <a:avLst/>
          </a:prstGeom>
          <a:solidFill>
            <a:srgbClr val="FFFFFF">
              <a:alpha val="4000"/>
            </a:srgbClr>
          </a:solidFill>
          <a:ln/>
        </p:spPr>
      </p:sp>
      <p:sp>
        <p:nvSpPr>
          <p:cNvPr id="48" name="Text 46"/>
          <p:cNvSpPr/>
          <p:nvPr/>
        </p:nvSpPr>
        <p:spPr>
          <a:xfrm>
            <a:off x="3928110" y="6862405"/>
            <a:ext cx="1504712"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Aide apprentissage (2026)</a:t>
            </a:r>
            <a:endParaRPr lang="en-US" sz="950" dirty="0"/>
          </a:p>
        </p:txBody>
      </p:sp>
      <p:sp>
        <p:nvSpPr>
          <p:cNvPr id="49" name="Text 47"/>
          <p:cNvSpPr/>
          <p:nvPr/>
        </p:nvSpPr>
        <p:spPr>
          <a:xfrm>
            <a:off x="5687139" y="6862405"/>
            <a:ext cx="1500902"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Aide exceptionnelle modulée selon effectif et niveau diplôme</a:t>
            </a:r>
            <a:endParaRPr lang="en-US" sz="950" dirty="0"/>
          </a:p>
        </p:txBody>
      </p:sp>
      <p:sp>
        <p:nvSpPr>
          <p:cNvPr id="50" name="Text 48"/>
          <p:cNvSpPr/>
          <p:nvPr/>
        </p:nvSpPr>
        <p:spPr>
          <a:xfrm>
            <a:off x="7442359" y="6862405"/>
            <a:ext cx="1500902"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Décret n°2026-168 du 6 mars 2026</a:t>
            </a:r>
            <a:endParaRPr lang="en-US" sz="950" dirty="0"/>
          </a:p>
        </p:txBody>
      </p:sp>
      <p:sp>
        <p:nvSpPr>
          <p:cNvPr id="51" name="Text 49"/>
          <p:cNvSpPr/>
          <p:nvPr/>
        </p:nvSpPr>
        <p:spPr>
          <a:xfrm>
            <a:off x="9197578" y="6862405"/>
            <a:ext cx="1504712"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Contrats depuis le 8 mars 2026 — 6 000 € pour TH</a:t>
            </a:r>
            <a:endParaRPr lang="en-US" sz="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864037" y="2620447"/>
            <a:ext cx="12902327" cy="1846778"/>
          </a:xfrm>
          <a:prstGeom prst="roundRect">
            <a:avLst>
              <a:gd name="adj" fmla="val 12032"/>
            </a:avLst>
          </a:prstGeom>
          <a:solidFill>
            <a:srgbClr val="D0D2E2"/>
          </a:solidFill>
          <a:ln/>
        </p:spPr>
      </p:sp>
      <p:pic>
        <p:nvPicPr>
          <p:cNvPr id="3" name="Image 0" descr="preencoded.png">    </p:cNvPr>
          <p:cNvPicPr>
            <a:picLocks noChangeAspect="1"/>
          </p:cNvPicPr>
          <p:nvPr/>
        </p:nvPicPr>
        <p:blipFill>
          <a:blip r:embed="rId1"/>
          <a:stretch>
            <a:fillRect/>
          </a:stretch>
        </p:blipFill>
        <p:spPr>
          <a:xfrm>
            <a:off x="1110853" y="2994898"/>
            <a:ext cx="308610" cy="246817"/>
          </a:xfrm>
          <a:prstGeom prst="rect">
            <a:avLst/>
          </a:prstGeom>
        </p:spPr>
      </p:pic>
      <p:sp>
        <p:nvSpPr>
          <p:cNvPr id="4" name="Text 1"/>
          <p:cNvSpPr/>
          <p:nvPr/>
        </p:nvSpPr>
        <p:spPr>
          <a:xfrm>
            <a:off x="1666280" y="2928938"/>
            <a:ext cx="11853267" cy="1192768"/>
          </a:xfrm>
          <a:prstGeom prst="rect">
            <a:avLst/>
          </a:prstGeom>
          <a:noFill/>
          <a:ln/>
        </p:spPr>
        <p:txBody>
          <a:bodyPr wrap="square" lIns="0" tIns="0" rIns="0" bIns="0" rtlCol="0" anchor="t"/>
          <a:lstStyle/>
          <a:p>
            <a:pPr algn="l" indent="0" marL="0">
              <a:lnSpc>
                <a:spcPts val="3100"/>
              </a:lnSpc>
              <a:buNone/>
            </a:pPr>
            <a:r>
              <a:rPr lang="en-US" sz="1900" dirty="0">
                <a:solidFill>
                  <a:srgbClr val="000000"/>
                </a:solidFill>
                <a:latin typeface="Inter Light" pitchFamily="34" charset="0"/>
                <a:ea typeface="Inter Light" pitchFamily="34" charset="-122"/>
                <a:cs typeface="Inter Light" pitchFamily="34" charset="-120"/>
              </a:rPr>
              <a:t>💡</a:t>
            </a:r>
            <a:pPr algn="l" indent="0" marL="0">
              <a:lnSpc>
                <a:spcPts val="3100"/>
              </a:lnSpc>
              <a:buNone/>
            </a:pPr>
            <a:r>
              <a:rPr lang="en-US" sz="1900" dirty="0">
                <a:solidFill>
                  <a:srgbClr val="000000"/>
                </a:solidFill>
                <a:latin typeface="Inter Light" pitchFamily="34" charset="0"/>
                <a:ea typeface="Inter Light" pitchFamily="34" charset="-122"/>
                <a:cs typeface="Inter Light" pitchFamily="34" charset="-120"/>
              </a:rPr>
              <a:t> </a:t>
            </a:r>
            <a:pPr algn="l" indent="0" marL="0">
              <a:lnSpc>
                <a:spcPts val="3100"/>
              </a:lnSpc>
              <a:buNone/>
            </a:pPr>
            <a:r>
              <a:rPr lang="en-US" sz="1900" b="1" dirty="0">
                <a:solidFill>
                  <a:srgbClr val="000000"/>
                </a:solidFill>
                <a:latin typeface="Inter Light" pitchFamily="34" charset="0"/>
                <a:ea typeface="Inter Light" pitchFamily="34" charset="-122"/>
                <a:cs typeface="Inter Light" pitchFamily="34" charset="-120"/>
              </a:rPr>
              <a:t>Recommandation :</a:t>
            </a:r>
            <a:pPr algn="l" indent="0" marL="0">
              <a:lnSpc>
                <a:spcPts val="3100"/>
              </a:lnSpc>
              <a:buNone/>
            </a:pPr>
            <a:r>
              <a:rPr lang="en-US" sz="1900" dirty="0">
                <a:solidFill>
                  <a:srgbClr val="000000"/>
                </a:solidFill>
                <a:latin typeface="Inter Light" pitchFamily="34" charset="0"/>
                <a:ea typeface="Inter Light" pitchFamily="34" charset="-122"/>
                <a:cs typeface="Inter Light" pitchFamily="34" charset="-120"/>
              </a:rPr>
              <a:t> Face à la complexité et à la technicité de ces dispositifs, il est fortement conseillé de faire appel à un expert-comptable pour sécuriser la mise en œuvre de chaque aide et assurer la conformité avec l'encadrement européen des aides d'État.</a:t>
            </a:r>
            <a:endParaRPr lang="en-US" sz="1900" dirty="0"/>
          </a:p>
        </p:txBody>
      </p:sp>
      <p:sp>
        <p:nvSpPr>
          <p:cNvPr id="5" name="Text 2"/>
          <p:cNvSpPr/>
          <p:nvPr/>
        </p:nvSpPr>
        <p:spPr>
          <a:xfrm>
            <a:off x="864037" y="4837509"/>
            <a:ext cx="6172200" cy="771525"/>
          </a:xfrm>
          <a:prstGeom prst="rect">
            <a:avLst/>
          </a:prstGeom>
          <a:noFill/>
          <a:ln/>
        </p:spPr>
        <p:txBody>
          <a:bodyPr wrap="none" lIns="0" tIns="0" rIns="0" bIns="0" rtlCol="0" anchor="t"/>
          <a:lstStyle/>
          <a:p>
            <a:pPr algn="l" indent="0" marL="0">
              <a:lnSpc>
                <a:spcPts val="6050"/>
              </a:lnSpc>
              <a:buNone/>
            </a:pPr>
            <a:endParaRPr lang="en-US" sz="4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651171" y="1174194"/>
            <a:ext cx="7328059" cy="803196"/>
          </a:xfrm>
          <a:prstGeom prst="rect">
            <a:avLst/>
          </a:prstGeom>
          <a:noFill/>
          <a:ln/>
        </p:spPr>
        <p:txBody>
          <a:bodyPr wrap="square" lIns="0" tIns="0" rIns="0" bIns="0" rtlCol="0" anchor="t"/>
          <a:lstStyle/>
          <a:p>
            <a:pPr algn="l" indent="0" marL="0">
              <a:lnSpc>
                <a:spcPts val="3150"/>
              </a:lnSpc>
              <a:buNone/>
            </a:pPr>
            <a:r>
              <a:rPr lang="en-US" sz="2500" dirty="0">
                <a:solidFill>
                  <a:srgbClr val="74767D"/>
                </a:solidFill>
                <a:latin typeface="Montserrat Medium" pitchFamily="34" charset="0"/>
                <a:ea typeface="Montserrat Medium" pitchFamily="34" charset="-122"/>
                <a:cs typeface="Montserrat Medium" pitchFamily="34" charset="-120"/>
              </a:rPr>
              <a:t>Le Régime ZFANG — Base Juridique et Conditions d'Éligibilité</a:t>
            </a:r>
            <a:endParaRPr lang="en-US" sz="2500" dirty="0"/>
          </a:p>
        </p:txBody>
      </p:sp>
      <p:sp>
        <p:nvSpPr>
          <p:cNvPr id="3" name="Shape 1"/>
          <p:cNvSpPr/>
          <p:nvPr/>
        </p:nvSpPr>
        <p:spPr>
          <a:xfrm>
            <a:off x="3651171" y="2111216"/>
            <a:ext cx="1913811" cy="202049"/>
          </a:xfrm>
          <a:prstGeom prst="roundRect">
            <a:avLst>
              <a:gd name="adj" fmla="val 45813"/>
            </a:avLst>
          </a:prstGeom>
          <a:solidFill>
            <a:srgbClr val="DFE1EC"/>
          </a:solidFill>
          <a:ln/>
        </p:spPr>
      </p:sp>
      <p:sp>
        <p:nvSpPr>
          <p:cNvPr id="4" name="Text 2"/>
          <p:cNvSpPr/>
          <p:nvPr/>
        </p:nvSpPr>
        <p:spPr>
          <a:xfrm>
            <a:off x="3728204" y="2149673"/>
            <a:ext cx="1759744" cy="125135"/>
          </a:xfrm>
          <a:prstGeom prst="rect">
            <a:avLst/>
          </a:prstGeom>
          <a:noFill/>
          <a:ln/>
        </p:spPr>
        <p:txBody>
          <a:bodyPr wrap="none" lIns="0" tIns="0" rIns="0" bIns="0" rtlCol="0" anchor="t"/>
          <a:lstStyle/>
          <a:p>
            <a:pPr algn="l" indent="0" marL="0">
              <a:lnSpc>
                <a:spcPts val="950"/>
              </a:lnSpc>
              <a:buNone/>
            </a:pPr>
            <a:r>
              <a:rPr lang="en-US" sz="800" dirty="0">
                <a:solidFill>
                  <a:srgbClr val="3D3E44"/>
                </a:solidFill>
                <a:latin typeface="Inter Light" pitchFamily="34" charset="0"/>
                <a:ea typeface="Inter Light" pitchFamily="34" charset="-122"/>
                <a:cs typeface="Inter Light" pitchFamily="34" charset="-120"/>
              </a:rPr>
              <a:t>ARTICLE 44 QUATERDECIES DU CGI</a:t>
            </a:r>
            <a:endParaRPr lang="en-US" sz="800" dirty="0"/>
          </a:p>
        </p:txBody>
      </p:sp>
      <p:sp>
        <p:nvSpPr>
          <p:cNvPr id="5" name="Text 3"/>
          <p:cNvSpPr/>
          <p:nvPr/>
        </p:nvSpPr>
        <p:spPr>
          <a:xfrm>
            <a:off x="3651171" y="2388513"/>
            <a:ext cx="7328059" cy="625316"/>
          </a:xfrm>
          <a:prstGeom prst="rect">
            <a:avLst/>
          </a:prstGeom>
          <a:noFill/>
          <a:ln/>
        </p:spPr>
        <p:txBody>
          <a:bodyPr wrap="square" lIns="0" tIns="0" rIns="0" bIns="0" rtlCol="0" anchor="t"/>
          <a:lstStyle/>
          <a:p>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Le régime ZFANG (Zone Franche d'Activité Nouvelle Génération) constitue le dispositif fiscal central pour les entreprises implantées dans les départements d'outre-mer, dont la Martinique. Institué par l'article 44 quaterdecies du Code général des impôts, ce régime offre un abattement significatif sur les bénéfices imposables, complété par des allégements de Cotisation Foncière des Entreprises (CFE) et de taxe foncière. </a:t>
            </a:r>
            <a:endParaRPr lang="en-US" sz="1000" dirty="0"/>
          </a:p>
        </p:txBody>
      </p:sp>
      <p:sp>
        <p:nvSpPr>
          <p:cNvPr id="6" name="Text 4"/>
          <p:cNvSpPr/>
          <p:nvPr/>
        </p:nvSpPr>
        <p:spPr>
          <a:xfrm>
            <a:off x="3651171" y="3089077"/>
            <a:ext cx="7328059" cy="468987"/>
          </a:xfrm>
          <a:prstGeom prst="rect">
            <a:avLst/>
          </a:prstGeom>
          <a:noFill/>
          <a:ln/>
        </p:spPr>
        <p:txBody>
          <a:bodyPr wrap="square" lIns="0" tIns="0" rIns="0" bIns="0" rtlCol="0" anchor="t"/>
          <a:lstStyle/>
          <a:p>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Pour le secteur BTP, ce dispositif revêt une importance particulière puisque le </a:t>
            </a:r>
            <a:pPr algn="l" indent="0" marL="0">
              <a:lnSpc>
                <a:spcPts val="1200"/>
              </a:lnSpc>
              <a:buNone/>
            </a:pPr>
            <a:r>
              <a:rPr lang="en-US" sz="1000" i="1" dirty="0">
                <a:solidFill>
                  <a:srgbClr val="3D3E44"/>
                </a:solidFill>
                <a:latin typeface="Inter Light" pitchFamily="34" charset="0"/>
                <a:ea typeface="Inter Light" pitchFamily="34" charset="-122"/>
                <a:cs typeface="Inter Light" pitchFamily="34" charset="-120"/>
              </a:rPr>
              <a:t>« g) Bâtiments et travaux publics »</a:t>
            </a:r>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 est expressément mentionné parmi les secteurs bénéficiant d'un abattement renforcé au titre du III de l'article 44 quaterdecies.</a:t>
            </a:r>
            <a:endParaRPr lang="en-US" sz="1000" dirty="0"/>
          </a:p>
        </p:txBody>
      </p:sp>
      <p:sp>
        <p:nvSpPr>
          <p:cNvPr id="7" name="Text 5"/>
          <p:cNvSpPr/>
          <p:nvPr/>
        </p:nvSpPr>
        <p:spPr>
          <a:xfrm>
            <a:off x="3651171" y="3633311"/>
            <a:ext cx="7328059" cy="312658"/>
          </a:xfrm>
          <a:prstGeom prst="rect">
            <a:avLst/>
          </a:prstGeom>
          <a:noFill/>
          <a:ln/>
        </p:spPr>
        <p:txBody>
          <a:bodyPr wrap="square" lIns="0" tIns="0" rIns="0" bIns="0" rtlCol="0" anchor="t"/>
          <a:lstStyle/>
          <a:p>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La doctrine BOFiP confirme que le dispositif ZFANG constitue un régime global d'aides fiscales pour les entreprises situées dans les DOM, portant à la fois sur l'IR/IS, la CFE, la CVAE et les taxes foncières. </a:t>
            </a:r>
            <a:endParaRPr lang="en-US" sz="1000" dirty="0"/>
          </a:p>
        </p:txBody>
      </p:sp>
      <p:sp>
        <p:nvSpPr>
          <p:cNvPr id="8" name="Text 6"/>
          <p:cNvSpPr/>
          <p:nvPr/>
        </p:nvSpPr>
        <p:spPr>
          <a:xfrm>
            <a:off x="3651171" y="4021217"/>
            <a:ext cx="7328059" cy="312658"/>
          </a:xfrm>
          <a:prstGeom prst="rect">
            <a:avLst/>
          </a:prstGeom>
          <a:noFill/>
          <a:ln/>
        </p:spPr>
        <p:txBody>
          <a:bodyPr wrap="square" lIns="0" tIns="0" rIns="0" bIns="0" rtlCol="0" anchor="t"/>
          <a:lstStyle/>
          <a:p>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Cette reconnaissance explicite du BTP parmi les secteurs prioritaires renforce considérablement la position des entreprises martiniquaises du secteur face à l'administration fiscale.</a:t>
            </a:r>
            <a:endParaRPr lang="en-US" sz="1000" dirty="0"/>
          </a:p>
        </p:txBody>
      </p:sp>
      <p:sp>
        <p:nvSpPr>
          <p:cNvPr id="9" name="Shape 7"/>
          <p:cNvSpPr/>
          <p:nvPr/>
        </p:nvSpPr>
        <p:spPr>
          <a:xfrm>
            <a:off x="3651171" y="4601885"/>
            <a:ext cx="3630573" cy="1018699"/>
          </a:xfrm>
          <a:prstGeom prst="roundRect">
            <a:avLst>
              <a:gd name="adj" fmla="val 7181"/>
            </a:avLst>
          </a:prstGeom>
          <a:solidFill>
            <a:srgbClr val="FFFFFF"/>
          </a:solidFill>
          <a:ln/>
        </p:spPr>
      </p:sp>
      <p:pic>
        <p:nvPicPr>
          <p:cNvPr id="10" name="Image 0" descr="preencoded.png">    </p:cNvPr>
          <p:cNvPicPr>
            <a:picLocks noChangeAspect="1"/>
          </p:cNvPicPr>
          <p:nvPr/>
        </p:nvPicPr>
        <p:blipFill>
          <a:blip r:embed="rId1"/>
          <a:stretch>
            <a:fillRect/>
          </a:stretch>
        </p:blipFill>
        <p:spPr>
          <a:xfrm>
            <a:off x="3651171" y="4586645"/>
            <a:ext cx="3630573" cy="60960"/>
          </a:xfrm>
          <a:prstGeom prst="rect">
            <a:avLst/>
          </a:prstGeom>
        </p:spPr>
      </p:pic>
      <p:pic>
        <p:nvPicPr>
          <p:cNvPr id="11" name="Image 1" descr="preencoded.png">    </p:cNvPr>
          <p:cNvPicPr>
            <a:picLocks noChangeAspect="1"/>
          </p:cNvPicPr>
          <p:nvPr/>
        </p:nvPicPr>
        <p:blipFill>
          <a:blip r:embed="rId2"/>
          <a:stretch>
            <a:fillRect/>
          </a:stretch>
        </p:blipFill>
        <p:spPr>
          <a:xfrm>
            <a:off x="5273576" y="4409122"/>
            <a:ext cx="385643" cy="385643"/>
          </a:xfrm>
          <a:prstGeom prst="rect">
            <a:avLst/>
          </a:prstGeom>
        </p:spPr>
      </p:pic>
      <p:sp>
        <p:nvSpPr>
          <p:cNvPr id="12" name="Text 8"/>
          <p:cNvSpPr/>
          <p:nvPr/>
        </p:nvSpPr>
        <p:spPr>
          <a:xfrm>
            <a:off x="5389305" y="4505563"/>
            <a:ext cx="154186" cy="192762"/>
          </a:xfrm>
          <a:prstGeom prst="rect">
            <a:avLst/>
          </a:prstGeom>
          <a:noFill/>
          <a:ln/>
        </p:spPr>
        <p:txBody>
          <a:bodyPr wrap="none" lIns="0" tIns="0" rIns="0" bIns="0" rtlCol="0" anchor="t"/>
          <a:lstStyle/>
          <a:p>
            <a:pPr algn="l" indent="0" marL="0">
              <a:lnSpc>
                <a:spcPts val="1450"/>
              </a:lnSpc>
              <a:buNone/>
            </a:pPr>
            <a:r>
              <a:rPr lang="en-US" sz="1200" dirty="0">
                <a:solidFill>
                  <a:srgbClr val="000000"/>
                </a:solidFill>
                <a:latin typeface="Montserrat Medium" pitchFamily="34" charset="0"/>
                <a:ea typeface="Montserrat Medium" pitchFamily="34" charset="-122"/>
                <a:cs typeface="Montserrat Medium" pitchFamily="34" charset="-120"/>
              </a:rPr>
              <a:t>1</a:t>
            </a:r>
            <a:endParaRPr lang="en-US" sz="1200" dirty="0"/>
          </a:p>
        </p:txBody>
      </p:sp>
      <p:sp>
        <p:nvSpPr>
          <p:cNvPr id="13" name="Text 9"/>
          <p:cNvSpPr/>
          <p:nvPr/>
        </p:nvSpPr>
        <p:spPr>
          <a:xfrm>
            <a:off x="3794879" y="4923234"/>
            <a:ext cx="1623179" cy="200858"/>
          </a:xfrm>
          <a:prstGeom prst="rect">
            <a:avLst/>
          </a:prstGeom>
          <a:noFill/>
          <a:ln/>
        </p:spPr>
        <p:txBody>
          <a:bodyPr wrap="none" lIns="0" tIns="0" rIns="0" bIns="0" rtlCol="0" anchor="t"/>
          <a:lstStyle/>
          <a:p>
            <a:pPr algn="l" indent="0" marL="0">
              <a:lnSpc>
                <a:spcPts val="1550"/>
              </a:lnSpc>
              <a:buNone/>
            </a:pPr>
            <a:r>
              <a:rPr lang="en-US" sz="1250" dirty="0">
                <a:solidFill>
                  <a:srgbClr val="3D3E44"/>
                </a:solidFill>
                <a:latin typeface="Montserrat Medium" pitchFamily="34" charset="0"/>
                <a:ea typeface="Montserrat Medium" pitchFamily="34" charset="-122"/>
                <a:cs typeface="Montserrat Medium" pitchFamily="34" charset="-120"/>
              </a:rPr>
              <a:t>Taille de l'entreprise</a:t>
            </a:r>
            <a:endParaRPr lang="en-US" sz="1250" dirty="0"/>
          </a:p>
        </p:txBody>
      </p:sp>
      <p:sp>
        <p:nvSpPr>
          <p:cNvPr id="14" name="Text 10"/>
          <p:cNvSpPr/>
          <p:nvPr/>
        </p:nvSpPr>
        <p:spPr>
          <a:xfrm>
            <a:off x="3794879" y="5164217"/>
            <a:ext cx="3343156" cy="312658"/>
          </a:xfrm>
          <a:prstGeom prst="rect">
            <a:avLst/>
          </a:prstGeom>
          <a:noFill/>
          <a:ln/>
        </p:spPr>
        <p:txBody>
          <a:bodyPr wrap="square" lIns="0" tIns="0" rIns="0" bIns="0" rtlCol="0" anchor="t"/>
          <a:lstStyle/>
          <a:p>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Moins de </a:t>
            </a:r>
            <a:pPr algn="l" indent="0" marL="0">
              <a:lnSpc>
                <a:spcPts val="1200"/>
              </a:lnSpc>
              <a:buNone/>
            </a:pPr>
            <a:r>
              <a:rPr lang="en-US" sz="1000" b="1" dirty="0">
                <a:solidFill>
                  <a:srgbClr val="3D3E44"/>
                </a:solidFill>
                <a:latin typeface="Inter Light" pitchFamily="34" charset="0"/>
                <a:ea typeface="Inter Light" pitchFamily="34" charset="-122"/>
                <a:cs typeface="Inter Light" pitchFamily="34" charset="-120"/>
              </a:rPr>
              <a:t>250 salariés</a:t>
            </a:r>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 et chiffre d'affaires annuel inférieur à </a:t>
            </a:r>
            <a:pPr algn="l" indent="0" marL="0">
              <a:lnSpc>
                <a:spcPts val="1200"/>
              </a:lnSpc>
              <a:buNone/>
            </a:pPr>
            <a:r>
              <a:rPr lang="en-US" sz="1000" b="1" dirty="0">
                <a:solidFill>
                  <a:srgbClr val="3D3E44"/>
                </a:solidFill>
                <a:latin typeface="Inter Light" pitchFamily="34" charset="0"/>
                <a:ea typeface="Inter Light" pitchFamily="34" charset="-122"/>
                <a:cs typeface="Inter Light" pitchFamily="34" charset="-120"/>
              </a:rPr>
              <a:t>50 M€</a:t>
            </a:r>
            <a:endParaRPr lang="en-US" sz="1000" dirty="0"/>
          </a:p>
        </p:txBody>
      </p:sp>
      <p:sp>
        <p:nvSpPr>
          <p:cNvPr id="15" name="Shape 11"/>
          <p:cNvSpPr/>
          <p:nvPr/>
        </p:nvSpPr>
        <p:spPr>
          <a:xfrm>
            <a:off x="7348657" y="4601885"/>
            <a:ext cx="3630573" cy="1018699"/>
          </a:xfrm>
          <a:prstGeom prst="roundRect">
            <a:avLst>
              <a:gd name="adj" fmla="val 7181"/>
            </a:avLst>
          </a:prstGeom>
          <a:solidFill>
            <a:srgbClr val="FFFFFF"/>
          </a:solidFill>
          <a:ln/>
        </p:spPr>
      </p:sp>
      <p:pic>
        <p:nvPicPr>
          <p:cNvPr id="16" name="Image 2" descr="preencoded.png">    </p:cNvPr>
          <p:cNvPicPr>
            <a:picLocks noChangeAspect="1"/>
          </p:cNvPicPr>
          <p:nvPr/>
        </p:nvPicPr>
        <p:blipFill>
          <a:blip r:embed="rId3"/>
          <a:stretch>
            <a:fillRect/>
          </a:stretch>
        </p:blipFill>
        <p:spPr>
          <a:xfrm>
            <a:off x="7348657" y="4586645"/>
            <a:ext cx="3630573" cy="60960"/>
          </a:xfrm>
          <a:prstGeom prst="rect">
            <a:avLst/>
          </a:prstGeom>
        </p:spPr>
      </p:pic>
      <p:pic>
        <p:nvPicPr>
          <p:cNvPr id="17" name="Image 3" descr="preencoded.png">    </p:cNvPr>
          <p:cNvPicPr>
            <a:picLocks noChangeAspect="1"/>
          </p:cNvPicPr>
          <p:nvPr/>
        </p:nvPicPr>
        <p:blipFill>
          <a:blip r:embed="rId4"/>
          <a:stretch>
            <a:fillRect/>
          </a:stretch>
        </p:blipFill>
        <p:spPr>
          <a:xfrm>
            <a:off x="8971062" y="4409122"/>
            <a:ext cx="385643" cy="385643"/>
          </a:xfrm>
          <a:prstGeom prst="rect">
            <a:avLst/>
          </a:prstGeom>
        </p:spPr>
      </p:pic>
      <p:sp>
        <p:nvSpPr>
          <p:cNvPr id="18" name="Text 12"/>
          <p:cNvSpPr/>
          <p:nvPr/>
        </p:nvSpPr>
        <p:spPr>
          <a:xfrm>
            <a:off x="9086790" y="4505563"/>
            <a:ext cx="154186" cy="192762"/>
          </a:xfrm>
          <a:prstGeom prst="rect">
            <a:avLst/>
          </a:prstGeom>
          <a:noFill/>
          <a:ln/>
        </p:spPr>
        <p:txBody>
          <a:bodyPr wrap="none" lIns="0" tIns="0" rIns="0" bIns="0" rtlCol="0" anchor="t"/>
          <a:lstStyle/>
          <a:p>
            <a:pPr algn="l" indent="0" marL="0">
              <a:lnSpc>
                <a:spcPts val="1450"/>
              </a:lnSpc>
              <a:buNone/>
            </a:pPr>
            <a:r>
              <a:rPr lang="en-US" sz="1200" dirty="0">
                <a:solidFill>
                  <a:srgbClr val="000000"/>
                </a:solidFill>
                <a:latin typeface="Montserrat Medium" pitchFamily="34" charset="0"/>
                <a:ea typeface="Montserrat Medium" pitchFamily="34" charset="-122"/>
                <a:cs typeface="Montserrat Medium" pitchFamily="34" charset="-120"/>
              </a:rPr>
              <a:t>2</a:t>
            </a:r>
            <a:endParaRPr lang="en-US" sz="1200" dirty="0"/>
          </a:p>
        </p:txBody>
      </p:sp>
      <p:sp>
        <p:nvSpPr>
          <p:cNvPr id="19" name="Text 13"/>
          <p:cNvSpPr/>
          <p:nvPr/>
        </p:nvSpPr>
        <p:spPr>
          <a:xfrm>
            <a:off x="7492365" y="4923234"/>
            <a:ext cx="1606987" cy="200858"/>
          </a:xfrm>
          <a:prstGeom prst="rect">
            <a:avLst/>
          </a:prstGeom>
          <a:noFill/>
          <a:ln/>
        </p:spPr>
        <p:txBody>
          <a:bodyPr wrap="none" lIns="0" tIns="0" rIns="0" bIns="0" rtlCol="0" anchor="t"/>
          <a:lstStyle/>
          <a:p>
            <a:pPr algn="l" indent="0" marL="0">
              <a:lnSpc>
                <a:spcPts val="1550"/>
              </a:lnSpc>
              <a:buNone/>
            </a:pPr>
            <a:r>
              <a:rPr lang="en-US" sz="1250" dirty="0">
                <a:solidFill>
                  <a:srgbClr val="3D3E44"/>
                </a:solidFill>
                <a:latin typeface="Montserrat Medium" pitchFamily="34" charset="0"/>
                <a:ea typeface="Montserrat Medium" pitchFamily="34" charset="-122"/>
                <a:cs typeface="Montserrat Medium" pitchFamily="34" charset="-120"/>
              </a:rPr>
              <a:t>Régime fiscal</a:t>
            </a:r>
            <a:endParaRPr lang="en-US" sz="1250" dirty="0"/>
          </a:p>
        </p:txBody>
      </p:sp>
      <p:sp>
        <p:nvSpPr>
          <p:cNvPr id="20" name="Text 14"/>
          <p:cNvSpPr/>
          <p:nvPr/>
        </p:nvSpPr>
        <p:spPr>
          <a:xfrm>
            <a:off x="7492365" y="5164217"/>
            <a:ext cx="3343156" cy="312658"/>
          </a:xfrm>
          <a:prstGeom prst="rect">
            <a:avLst/>
          </a:prstGeom>
          <a:noFill/>
          <a:ln/>
        </p:spPr>
        <p:txBody>
          <a:bodyPr wrap="square" lIns="0" tIns="0" rIns="0" bIns="0" rtlCol="0" anchor="t"/>
          <a:lstStyle/>
          <a:p>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Imposition à l'</a:t>
            </a:r>
            <a:pPr algn="l" indent="0" marL="0">
              <a:lnSpc>
                <a:spcPts val="1200"/>
              </a:lnSpc>
              <a:buNone/>
            </a:pPr>
            <a:r>
              <a:rPr lang="en-US" sz="1000" b="1" dirty="0">
                <a:solidFill>
                  <a:srgbClr val="3D3E44"/>
                </a:solidFill>
                <a:latin typeface="Inter Light" pitchFamily="34" charset="0"/>
                <a:ea typeface="Inter Light" pitchFamily="34" charset="-122"/>
                <a:cs typeface="Inter Light" pitchFamily="34" charset="-120"/>
              </a:rPr>
              <a:t>IR ou à l'IS</a:t>
            </a:r>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 sous régime réel (normal ou simplifié) ou régimes micro (50-0, 64 bis, 102 ter)</a:t>
            </a:r>
            <a:endParaRPr lang="en-US" sz="1000" dirty="0"/>
          </a:p>
        </p:txBody>
      </p:sp>
      <p:sp>
        <p:nvSpPr>
          <p:cNvPr id="21" name="Shape 15"/>
          <p:cNvSpPr/>
          <p:nvPr/>
        </p:nvSpPr>
        <p:spPr>
          <a:xfrm>
            <a:off x="3651171" y="5880259"/>
            <a:ext cx="3630573" cy="1175028"/>
          </a:xfrm>
          <a:prstGeom prst="roundRect">
            <a:avLst>
              <a:gd name="adj" fmla="val 6226"/>
            </a:avLst>
          </a:prstGeom>
          <a:solidFill>
            <a:srgbClr val="FFFFFF"/>
          </a:solidFill>
          <a:ln/>
        </p:spPr>
      </p:sp>
      <p:pic>
        <p:nvPicPr>
          <p:cNvPr id="22" name="Image 4" descr="preencoded.png">    </p:cNvPr>
          <p:cNvPicPr>
            <a:picLocks noChangeAspect="1"/>
          </p:cNvPicPr>
          <p:nvPr/>
        </p:nvPicPr>
        <p:blipFill>
          <a:blip r:embed="rId5"/>
          <a:stretch>
            <a:fillRect/>
          </a:stretch>
        </p:blipFill>
        <p:spPr>
          <a:xfrm>
            <a:off x="3651171" y="5865019"/>
            <a:ext cx="3630573" cy="60960"/>
          </a:xfrm>
          <a:prstGeom prst="rect">
            <a:avLst/>
          </a:prstGeom>
        </p:spPr>
      </p:pic>
      <p:pic>
        <p:nvPicPr>
          <p:cNvPr id="23" name="Image 5" descr="preencoded.png">    </p:cNvPr>
          <p:cNvPicPr>
            <a:picLocks noChangeAspect="1"/>
          </p:cNvPicPr>
          <p:nvPr/>
        </p:nvPicPr>
        <p:blipFill>
          <a:blip r:embed="rId6"/>
          <a:stretch>
            <a:fillRect/>
          </a:stretch>
        </p:blipFill>
        <p:spPr>
          <a:xfrm>
            <a:off x="5273576" y="5687497"/>
            <a:ext cx="385643" cy="385643"/>
          </a:xfrm>
          <a:prstGeom prst="rect">
            <a:avLst/>
          </a:prstGeom>
        </p:spPr>
      </p:pic>
      <p:sp>
        <p:nvSpPr>
          <p:cNvPr id="24" name="Text 16"/>
          <p:cNvSpPr/>
          <p:nvPr/>
        </p:nvSpPr>
        <p:spPr>
          <a:xfrm>
            <a:off x="5389305" y="5783937"/>
            <a:ext cx="154186" cy="192762"/>
          </a:xfrm>
          <a:prstGeom prst="rect">
            <a:avLst/>
          </a:prstGeom>
          <a:noFill/>
          <a:ln/>
        </p:spPr>
        <p:txBody>
          <a:bodyPr wrap="none" lIns="0" tIns="0" rIns="0" bIns="0" rtlCol="0" anchor="t"/>
          <a:lstStyle/>
          <a:p>
            <a:pPr algn="l" indent="0" marL="0">
              <a:lnSpc>
                <a:spcPts val="1450"/>
              </a:lnSpc>
              <a:buNone/>
            </a:pPr>
            <a:r>
              <a:rPr lang="en-US" sz="1200" dirty="0">
                <a:solidFill>
                  <a:srgbClr val="000000"/>
                </a:solidFill>
                <a:latin typeface="Montserrat Medium" pitchFamily="34" charset="0"/>
                <a:ea typeface="Montserrat Medium" pitchFamily="34" charset="-122"/>
                <a:cs typeface="Montserrat Medium" pitchFamily="34" charset="-120"/>
              </a:rPr>
              <a:t>3</a:t>
            </a:r>
            <a:endParaRPr lang="en-US" sz="1200" dirty="0"/>
          </a:p>
        </p:txBody>
      </p:sp>
      <p:sp>
        <p:nvSpPr>
          <p:cNvPr id="25" name="Text 17"/>
          <p:cNvSpPr/>
          <p:nvPr/>
        </p:nvSpPr>
        <p:spPr>
          <a:xfrm>
            <a:off x="3794879" y="6201608"/>
            <a:ext cx="1606987" cy="200858"/>
          </a:xfrm>
          <a:prstGeom prst="rect">
            <a:avLst/>
          </a:prstGeom>
          <a:noFill/>
          <a:ln/>
        </p:spPr>
        <p:txBody>
          <a:bodyPr wrap="none" lIns="0" tIns="0" rIns="0" bIns="0" rtlCol="0" anchor="t"/>
          <a:lstStyle/>
          <a:p>
            <a:pPr algn="l" indent="0" marL="0">
              <a:lnSpc>
                <a:spcPts val="1550"/>
              </a:lnSpc>
              <a:buNone/>
            </a:pPr>
            <a:r>
              <a:rPr lang="en-US" sz="1250" dirty="0">
                <a:solidFill>
                  <a:srgbClr val="3D3E44"/>
                </a:solidFill>
                <a:latin typeface="Montserrat Medium" pitchFamily="34" charset="0"/>
                <a:ea typeface="Montserrat Medium" pitchFamily="34" charset="-122"/>
                <a:cs typeface="Montserrat Medium" pitchFamily="34" charset="-120"/>
              </a:rPr>
              <a:t>Localisation</a:t>
            </a:r>
            <a:endParaRPr lang="en-US" sz="1250" dirty="0"/>
          </a:p>
        </p:txBody>
      </p:sp>
      <p:sp>
        <p:nvSpPr>
          <p:cNvPr id="26" name="Text 18"/>
          <p:cNvSpPr/>
          <p:nvPr/>
        </p:nvSpPr>
        <p:spPr>
          <a:xfrm>
            <a:off x="3794879" y="6442591"/>
            <a:ext cx="3343156" cy="312658"/>
          </a:xfrm>
          <a:prstGeom prst="rect">
            <a:avLst/>
          </a:prstGeom>
          <a:noFill/>
          <a:ln/>
        </p:spPr>
        <p:txBody>
          <a:bodyPr wrap="square" lIns="0" tIns="0" rIns="0" bIns="0" rtlCol="0" anchor="t"/>
          <a:lstStyle/>
          <a:p>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Exploitation située en </a:t>
            </a:r>
            <a:pPr algn="l" indent="0" marL="0">
              <a:lnSpc>
                <a:spcPts val="1200"/>
              </a:lnSpc>
              <a:buNone/>
            </a:pPr>
            <a:r>
              <a:rPr lang="en-US" sz="1000" b="1" dirty="0">
                <a:solidFill>
                  <a:srgbClr val="3D3E44"/>
                </a:solidFill>
                <a:latin typeface="Inter Light" pitchFamily="34" charset="0"/>
                <a:ea typeface="Inter Light" pitchFamily="34" charset="-122"/>
                <a:cs typeface="Inter Light" pitchFamily="34" charset="-120"/>
              </a:rPr>
              <a:t>Guadeloupe, Guyane, Martinique, Mayotte ou La Réunion</a:t>
            </a:r>
            <a:endParaRPr lang="en-US" sz="1000" dirty="0"/>
          </a:p>
        </p:txBody>
      </p:sp>
      <p:sp>
        <p:nvSpPr>
          <p:cNvPr id="27" name="Shape 19"/>
          <p:cNvSpPr/>
          <p:nvPr/>
        </p:nvSpPr>
        <p:spPr>
          <a:xfrm>
            <a:off x="7348657" y="5880259"/>
            <a:ext cx="3630573" cy="1175028"/>
          </a:xfrm>
          <a:prstGeom prst="roundRect">
            <a:avLst>
              <a:gd name="adj" fmla="val 6226"/>
            </a:avLst>
          </a:prstGeom>
          <a:solidFill>
            <a:srgbClr val="FFFFFF"/>
          </a:solidFill>
          <a:ln/>
        </p:spPr>
      </p:sp>
      <p:pic>
        <p:nvPicPr>
          <p:cNvPr id="28" name="Image 6" descr="preencoded.png">    </p:cNvPr>
          <p:cNvPicPr>
            <a:picLocks noChangeAspect="1"/>
          </p:cNvPicPr>
          <p:nvPr/>
        </p:nvPicPr>
        <p:blipFill>
          <a:blip r:embed="rId7"/>
          <a:stretch>
            <a:fillRect/>
          </a:stretch>
        </p:blipFill>
        <p:spPr>
          <a:xfrm>
            <a:off x="7348657" y="5865019"/>
            <a:ext cx="3630573" cy="60960"/>
          </a:xfrm>
          <a:prstGeom prst="rect">
            <a:avLst/>
          </a:prstGeom>
        </p:spPr>
      </p:pic>
      <p:pic>
        <p:nvPicPr>
          <p:cNvPr id="29" name="Image 7" descr="preencoded.png">    </p:cNvPr>
          <p:cNvPicPr>
            <a:picLocks noChangeAspect="1"/>
          </p:cNvPicPr>
          <p:nvPr/>
        </p:nvPicPr>
        <p:blipFill>
          <a:blip r:embed="rId8"/>
          <a:stretch>
            <a:fillRect/>
          </a:stretch>
        </p:blipFill>
        <p:spPr>
          <a:xfrm>
            <a:off x="8971062" y="5687497"/>
            <a:ext cx="385643" cy="385643"/>
          </a:xfrm>
          <a:prstGeom prst="rect">
            <a:avLst/>
          </a:prstGeom>
        </p:spPr>
      </p:pic>
      <p:sp>
        <p:nvSpPr>
          <p:cNvPr id="30" name="Text 20"/>
          <p:cNvSpPr/>
          <p:nvPr/>
        </p:nvSpPr>
        <p:spPr>
          <a:xfrm>
            <a:off x="9086790" y="5783937"/>
            <a:ext cx="154186" cy="192762"/>
          </a:xfrm>
          <a:prstGeom prst="rect">
            <a:avLst/>
          </a:prstGeom>
          <a:noFill/>
          <a:ln/>
        </p:spPr>
        <p:txBody>
          <a:bodyPr wrap="none" lIns="0" tIns="0" rIns="0" bIns="0" rtlCol="0" anchor="t"/>
          <a:lstStyle/>
          <a:p>
            <a:pPr algn="l" indent="0" marL="0">
              <a:lnSpc>
                <a:spcPts val="1450"/>
              </a:lnSpc>
              <a:buNone/>
            </a:pPr>
            <a:r>
              <a:rPr lang="en-US" sz="1200" dirty="0">
                <a:solidFill>
                  <a:srgbClr val="000000"/>
                </a:solidFill>
                <a:latin typeface="Montserrat Medium" pitchFamily="34" charset="0"/>
                <a:ea typeface="Montserrat Medium" pitchFamily="34" charset="-122"/>
                <a:cs typeface="Montserrat Medium" pitchFamily="34" charset="-120"/>
              </a:rPr>
              <a:t>4</a:t>
            </a:r>
            <a:endParaRPr lang="en-US" sz="1200" dirty="0"/>
          </a:p>
        </p:txBody>
      </p:sp>
      <p:sp>
        <p:nvSpPr>
          <p:cNvPr id="31" name="Text 21"/>
          <p:cNvSpPr/>
          <p:nvPr/>
        </p:nvSpPr>
        <p:spPr>
          <a:xfrm>
            <a:off x="7492365" y="6201608"/>
            <a:ext cx="1606987" cy="200858"/>
          </a:xfrm>
          <a:prstGeom prst="rect">
            <a:avLst/>
          </a:prstGeom>
          <a:noFill/>
          <a:ln/>
        </p:spPr>
        <p:txBody>
          <a:bodyPr wrap="none" lIns="0" tIns="0" rIns="0" bIns="0" rtlCol="0" anchor="t"/>
          <a:lstStyle/>
          <a:p>
            <a:pPr algn="l" indent="0" marL="0">
              <a:lnSpc>
                <a:spcPts val="1550"/>
              </a:lnSpc>
              <a:buNone/>
            </a:pPr>
            <a:r>
              <a:rPr lang="en-US" sz="1250" dirty="0">
                <a:solidFill>
                  <a:srgbClr val="3D3E44"/>
                </a:solidFill>
                <a:latin typeface="Montserrat Medium" pitchFamily="34" charset="0"/>
                <a:ea typeface="Montserrat Medium" pitchFamily="34" charset="-122"/>
                <a:cs typeface="Montserrat Medium" pitchFamily="34" charset="-120"/>
              </a:rPr>
              <a:t>Secteur éligible</a:t>
            </a:r>
            <a:endParaRPr lang="en-US" sz="1250" dirty="0"/>
          </a:p>
        </p:txBody>
      </p:sp>
      <p:sp>
        <p:nvSpPr>
          <p:cNvPr id="32" name="Text 22"/>
          <p:cNvSpPr/>
          <p:nvPr/>
        </p:nvSpPr>
        <p:spPr>
          <a:xfrm>
            <a:off x="7492365" y="6442591"/>
            <a:ext cx="3343156" cy="468987"/>
          </a:xfrm>
          <a:prstGeom prst="rect">
            <a:avLst/>
          </a:prstGeom>
          <a:noFill/>
          <a:ln/>
        </p:spPr>
        <p:txBody>
          <a:bodyPr wrap="square" lIns="0" tIns="0" rIns="0" bIns="0" rtlCol="0" anchor="t"/>
          <a:lstStyle/>
          <a:p>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Activité principale relevant d'un secteur éligible à la réduction d'impôt </a:t>
            </a:r>
            <a:pPr algn="l" indent="0" marL="0">
              <a:lnSpc>
                <a:spcPts val="1200"/>
              </a:lnSpc>
              <a:buNone/>
            </a:pPr>
            <a:r>
              <a:rPr lang="en-US" sz="1000" b="1" dirty="0">
                <a:solidFill>
                  <a:srgbClr val="3D3E44"/>
                </a:solidFill>
                <a:latin typeface="Inter Light" pitchFamily="34" charset="0"/>
                <a:ea typeface="Inter Light" pitchFamily="34" charset="-122"/>
                <a:cs typeface="Inter Light" pitchFamily="34" charset="-120"/>
              </a:rPr>
              <a:t>199 undecies B</a:t>
            </a:r>
            <a:pPr algn="l" indent="0" marL="0">
              <a:lnSpc>
                <a:spcPts val="1200"/>
              </a:lnSpc>
              <a:buNone/>
            </a:pPr>
            <a:r>
              <a:rPr lang="en-US" sz="1000" dirty="0">
                <a:solidFill>
                  <a:srgbClr val="3D3E44"/>
                </a:solidFill>
                <a:latin typeface="Inter Light" pitchFamily="34" charset="0"/>
                <a:ea typeface="Inter Light" pitchFamily="34" charset="-122"/>
                <a:cs typeface="Inter Light" pitchFamily="34" charset="-120"/>
              </a:rPr>
              <a:t> — le BTP est expressément visé</a:t>
            </a:r>
            <a:endParaRPr 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3797022" y="1398984"/>
            <a:ext cx="7036237" cy="771525"/>
          </a:xfrm>
          <a:prstGeom prst="rect">
            <a:avLst/>
          </a:prstGeom>
          <a:noFill/>
          <a:ln/>
        </p:spPr>
        <p:txBody>
          <a:bodyPr wrap="square" lIns="0" tIns="0" rIns="0" bIns="0" rtlCol="0" anchor="t"/>
          <a:lstStyle/>
          <a:p>
            <a:pPr algn="l" indent="0" marL="0">
              <a:lnSpc>
                <a:spcPts val="3000"/>
              </a:lnSpc>
              <a:buNone/>
            </a:pPr>
            <a:r>
              <a:rPr lang="en-US" sz="2400" dirty="0">
                <a:solidFill>
                  <a:srgbClr val="74767D"/>
                </a:solidFill>
                <a:latin typeface="Montserrat Medium" pitchFamily="34" charset="0"/>
                <a:ea typeface="Montserrat Medium" pitchFamily="34" charset="-122"/>
                <a:cs typeface="Montserrat Medium" pitchFamily="34" charset="-120"/>
              </a:rPr>
              <a:t>Effets du Régime ZFANG sur l'Impôt sur les Bénéfices (IR/IS)</a:t>
            </a:r>
            <a:endParaRPr lang="en-US" sz="2400" dirty="0"/>
          </a:p>
        </p:txBody>
      </p:sp>
      <p:sp>
        <p:nvSpPr>
          <p:cNvPr id="3" name="Shape 1"/>
          <p:cNvSpPr/>
          <p:nvPr/>
        </p:nvSpPr>
        <p:spPr>
          <a:xfrm>
            <a:off x="3797022" y="2293858"/>
            <a:ext cx="1107638" cy="192405"/>
          </a:xfrm>
          <a:prstGeom prst="roundRect">
            <a:avLst>
              <a:gd name="adj" fmla="val 46194"/>
            </a:avLst>
          </a:prstGeom>
          <a:solidFill>
            <a:srgbClr val="DFE1EC"/>
          </a:solidFill>
          <a:ln/>
        </p:spPr>
      </p:sp>
      <p:sp>
        <p:nvSpPr>
          <p:cNvPr id="4" name="Text 2"/>
          <p:cNvSpPr/>
          <p:nvPr/>
        </p:nvSpPr>
        <p:spPr>
          <a:xfrm>
            <a:off x="3871079" y="2330887"/>
            <a:ext cx="959525" cy="118348"/>
          </a:xfrm>
          <a:prstGeom prst="rect">
            <a:avLst/>
          </a:prstGeom>
          <a:noFill/>
          <a:ln/>
        </p:spPr>
        <p:txBody>
          <a:bodyPr wrap="none" lIns="0" tIns="0" rIns="0" bIns="0" rtlCol="0" anchor="t"/>
          <a:lstStyle/>
          <a:p>
            <a:pPr algn="l" indent="0" marL="0">
              <a:lnSpc>
                <a:spcPts val="900"/>
              </a:lnSpc>
              <a:buNone/>
            </a:pPr>
            <a:r>
              <a:rPr lang="en-US" sz="750" dirty="0">
                <a:solidFill>
                  <a:srgbClr val="3D3E44"/>
                </a:solidFill>
                <a:latin typeface="Inter Light" pitchFamily="34" charset="0"/>
                <a:ea typeface="Inter Light" pitchFamily="34" charset="-122"/>
                <a:cs typeface="Inter Light" pitchFamily="34" charset="-120"/>
              </a:rPr>
              <a:t>ABATTEMENTS IR/IS</a:t>
            </a:r>
            <a:endParaRPr lang="en-US" sz="750" dirty="0"/>
          </a:p>
        </p:txBody>
      </p:sp>
      <p:sp>
        <p:nvSpPr>
          <p:cNvPr id="5" name="Text 3"/>
          <p:cNvSpPr/>
          <p:nvPr/>
        </p:nvSpPr>
        <p:spPr>
          <a:xfrm>
            <a:off x="3797022" y="2555677"/>
            <a:ext cx="7036237" cy="888682"/>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Les bénéfices provenant d'exploitations situées en Martinique peuvent bénéficier d'un abattement prévu par les II et III de l'article 44 quaterdecies du CGI. Le taux de droit commun est fixé à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50 % du bénéfice</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avec des taux majorés applicables aux entreprises dont l'activité principale relève de secteurs expressément listés — dont le BTP. En pratique, une entreprise BTP répondant aux conditions (PME, activité BTP principale, régime réel, exploitation en Martinique) peut appliquer un abattement de base de 50 %, voire un abattement majoré plus favorable lorsqu'elle entre dans les cas du III de l'article 44 quaterdecies. </a:t>
            </a:r>
            <a:endParaRPr lang="en-US" sz="950" dirty="0"/>
          </a:p>
        </p:txBody>
      </p:sp>
      <p:sp>
        <p:nvSpPr>
          <p:cNvPr id="6" name="Text 4"/>
          <p:cNvSpPr/>
          <p:nvPr/>
        </p:nvSpPr>
        <p:spPr>
          <a:xfrm>
            <a:off x="3797022" y="3513773"/>
            <a:ext cx="7036237"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 bénéfice exonéré ou abattu doit être suivi et déclaré dans la liasse fiscale via les cases dédiées (2032 NOT et 2033 NOT).</a:t>
            </a:r>
            <a:endParaRPr lang="en-US" sz="950" dirty="0"/>
          </a:p>
        </p:txBody>
      </p:sp>
      <p:sp>
        <p:nvSpPr>
          <p:cNvPr id="7" name="Shape 5"/>
          <p:cNvSpPr/>
          <p:nvPr/>
        </p:nvSpPr>
        <p:spPr>
          <a:xfrm>
            <a:off x="3708202" y="3879413"/>
            <a:ext cx="3545205" cy="2437328"/>
          </a:xfrm>
          <a:prstGeom prst="roundRect">
            <a:avLst>
              <a:gd name="adj" fmla="val 7293"/>
            </a:avLst>
          </a:prstGeom>
          <a:solidFill>
            <a:srgbClr val="C6C9DC"/>
          </a:solidFill>
          <a:ln/>
        </p:spPr>
      </p:sp>
      <p:sp>
        <p:nvSpPr>
          <p:cNvPr id="8" name="Text 6"/>
          <p:cNvSpPr/>
          <p:nvPr/>
        </p:nvSpPr>
        <p:spPr>
          <a:xfrm>
            <a:off x="3831550" y="3941088"/>
            <a:ext cx="3298508" cy="385763"/>
          </a:xfrm>
          <a:prstGeom prst="rect">
            <a:avLst/>
          </a:prstGeom>
          <a:noFill/>
          <a:ln/>
        </p:spPr>
        <p:txBody>
          <a:bodyPr wrap="square" lIns="0" tIns="0" rIns="0" bIns="0" rtlCol="0" anchor="t"/>
          <a:lstStyle/>
          <a:p>
            <a:pPr algn="l" indent="0" marL="0">
              <a:lnSpc>
                <a:spcPts val="1500"/>
              </a:lnSpc>
              <a:buNone/>
            </a:pPr>
            <a:r>
              <a:rPr lang="en-US" sz="1200" dirty="0">
                <a:solidFill>
                  <a:srgbClr val="000000"/>
                </a:solidFill>
                <a:latin typeface="Montserrat Medium" pitchFamily="34" charset="0"/>
                <a:ea typeface="Montserrat Medium" pitchFamily="34" charset="-122"/>
                <a:cs typeface="Montserrat Medium" pitchFamily="34" charset="-120"/>
              </a:rPr>
              <a:t>Cumul avec la défiscalisation outre-mer — Sociétés IS</a:t>
            </a:r>
            <a:endParaRPr lang="en-US" sz="1200" dirty="0"/>
          </a:p>
        </p:txBody>
      </p:sp>
      <p:sp>
        <p:nvSpPr>
          <p:cNvPr id="9" name="Text 7"/>
          <p:cNvSpPr/>
          <p:nvPr/>
        </p:nvSpPr>
        <p:spPr>
          <a:xfrm>
            <a:off x="3831550" y="4388525"/>
            <a:ext cx="3298508"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Pour les sociétés soumises à l'IS, l'ordre des opérations à respecter est le suivant :</a:t>
            </a:r>
            <a:endParaRPr lang="en-US" sz="950" dirty="0"/>
          </a:p>
        </p:txBody>
      </p:sp>
      <p:sp>
        <p:nvSpPr>
          <p:cNvPr id="10" name="Text 8"/>
          <p:cNvSpPr/>
          <p:nvPr/>
        </p:nvSpPr>
        <p:spPr>
          <a:xfrm>
            <a:off x="3831550" y="4740235"/>
            <a:ext cx="3298508" cy="614005"/>
          </a:xfrm>
          <a:prstGeom prst="rect">
            <a:avLst/>
          </a:prstGeom>
          <a:noFill/>
          <a:ln/>
        </p:spPr>
        <p:txBody>
          <a:bodyPr wrap="square" lIns="0" tIns="0" rIns="0" bIns="0" rtlCol="0" anchor="t"/>
          <a:lstStyle/>
          <a:p>
            <a:pPr algn="l" marL="342900" indent="-342900">
              <a:lnSpc>
                <a:spcPts val="1150"/>
              </a:lnSpc>
              <a:buSzPct val="100000"/>
              <a:buFont typeface="+mj-lt"/>
              <a:buAutoNum type="arabicPeriod" startAt="1"/>
            </a:pPr>
            <a:r>
              <a:rPr lang="en-US" sz="950" dirty="0">
                <a:solidFill>
                  <a:srgbClr val="3D3E44"/>
                </a:solidFill>
                <a:latin typeface="Inter Light" pitchFamily="34" charset="0"/>
                <a:ea typeface="Inter Light" pitchFamily="34" charset="-122"/>
                <a:cs typeface="Inter Light" pitchFamily="34" charset="-120"/>
              </a:rPr>
              <a:t>Application en premier lieu de l'abattement ZFANG (article 44 quaterdecies)</a:t>
            </a:r>
            <a:endParaRPr lang="en-US" sz="950" dirty="0"/>
          </a:p>
          <a:p>
            <a:pPr algn="l" marL="342900" indent="-342900">
              <a:lnSpc>
                <a:spcPts val="1150"/>
              </a:lnSpc>
              <a:buSzPct val="100000"/>
              <a:buFont typeface="+mj-lt"/>
              <a:buAutoNum type="arabicPeriod" startAt="2"/>
            </a:pPr>
            <a:r>
              <a:rPr lang="en-US" sz="950" dirty="0">
                <a:solidFill>
                  <a:srgbClr val="3D3E44"/>
                </a:solidFill>
                <a:latin typeface="Inter Light" pitchFamily="34" charset="0"/>
                <a:ea typeface="Inter Light" pitchFamily="34" charset="-122"/>
                <a:cs typeface="Inter Light" pitchFamily="34" charset="-120"/>
              </a:rPr>
              <a:t>Puis application de la déduction pour investissements outre-mer (article 217 undecies du CGI)</a:t>
            </a:r>
            <a:endParaRPr lang="en-US" sz="950" dirty="0"/>
          </a:p>
        </p:txBody>
      </p:sp>
      <p:sp>
        <p:nvSpPr>
          <p:cNvPr id="11" name="Text 9"/>
          <p:cNvSpPr/>
          <p:nvPr/>
        </p:nvSpPr>
        <p:spPr>
          <a:xfrm>
            <a:off x="3831550" y="5409724"/>
            <a:ext cx="3298508"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Ce cumul est expressément autorisé par le BOFiP, sous réserve de respecter l'encadrement européen des aides d'État.</a:t>
            </a:r>
            <a:endParaRPr lang="en-US" sz="950" dirty="0"/>
          </a:p>
        </p:txBody>
      </p:sp>
      <p:sp>
        <p:nvSpPr>
          <p:cNvPr id="12" name="Text 10"/>
          <p:cNvSpPr/>
          <p:nvPr/>
        </p:nvSpPr>
        <p:spPr>
          <a:xfrm>
            <a:off x="7473196" y="3941088"/>
            <a:ext cx="3367564" cy="385763"/>
          </a:xfrm>
          <a:prstGeom prst="rect">
            <a:avLst/>
          </a:prstGeom>
          <a:noFill/>
          <a:ln/>
        </p:spPr>
        <p:txBody>
          <a:bodyPr wrap="square" lIns="0" tIns="0" rIns="0" bIns="0" rtlCol="0" anchor="t"/>
          <a:lstStyle/>
          <a:p>
            <a:pPr algn="l" indent="0" marL="0">
              <a:lnSpc>
                <a:spcPts val="1500"/>
              </a:lnSpc>
              <a:buNone/>
            </a:pPr>
            <a:r>
              <a:rPr lang="en-US" sz="1200" dirty="0">
                <a:solidFill>
                  <a:srgbClr val="74767D"/>
                </a:solidFill>
                <a:latin typeface="Montserrat Medium" pitchFamily="34" charset="0"/>
                <a:ea typeface="Montserrat Medium" pitchFamily="34" charset="-122"/>
                <a:cs typeface="Montserrat Medium" pitchFamily="34" charset="-120"/>
              </a:rPr>
              <a:t>Cumul avec la défiscalisation outre-mer — Contribuables IR</a:t>
            </a:r>
            <a:endParaRPr lang="en-US" sz="1200" dirty="0"/>
          </a:p>
        </p:txBody>
      </p:sp>
      <p:sp>
        <p:nvSpPr>
          <p:cNvPr id="13" name="Text 11"/>
          <p:cNvSpPr/>
          <p:nvPr/>
        </p:nvSpPr>
        <p:spPr>
          <a:xfrm>
            <a:off x="7473196" y="4388525"/>
            <a:ext cx="3367564"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Pour les contribuables et sociétés imposés à l'IR, la séquence est la suivante :</a:t>
            </a:r>
            <a:endParaRPr lang="en-US" sz="950" dirty="0"/>
          </a:p>
        </p:txBody>
      </p:sp>
      <p:sp>
        <p:nvSpPr>
          <p:cNvPr id="14" name="Text 12"/>
          <p:cNvSpPr/>
          <p:nvPr/>
        </p:nvSpPr>
        <p:spPr>
          <a:xfrm>
            <a:off x="7473196" y="4740235"/>
            <a:ext cx="3367564" cy="783669"/>
          </a:xfrm>
          <a:prstGeom prst="rect">
            <a:avLst/>
          </a:prstGeom>
          <a:noFill/>
          <a:ln/>
        </p:spPr>
        <p:txBody>
          <a:bodyPr wrap="square" lIns="0" tIns="0" rIns="0" bIns="0" rtlCol="0" anchor="t"/>
          <a:lstStyle/>
          <a:p>
            <a:pPr algn="l" marL="342900" indent="-342900">
              <a:lnSpc>
                <a:spcPts val="1150"/>
              </a:lnSpc>
              <a:buSzPct val="100000"/>
              <a:buFont typeface="+mj-lt"/>
              <a:buAutoNum type="arabicPeriod" startAt="1"/>
            </a:pPr>
            <a:r>
              <a:rPr lang="en-US" sz="950" dirty="0">
                <a:solidFill>
                  <a:srgbClr val="3D3E44"/>
                </a:solidFill>
                <a:latin typeface="Inter Light" pitchFamily="34" charset="0"/>
                <a:ea typeface="Inter Light" pitchFamily="34" charset="-122"/>
                <a:cs typeface="Inter Light" pitchFamily="34" charset="-120"/>
              </a:rPr>
              <a:t>Application de l'abattement ZFANG (article 44 quaterdecies)</a:t>
            </a:r>
            <a:endParaRPr lang="en-US" sz="950" dirty="0"/>
          </a:p>
          <a:p>
            <a:pPr algn="l" marL="342900" indent="-342900">
              <a:lnSpc>
                <a:spcPts val="1150"/>
              </a:lnSpc>
              <a:buSzPct val="100000"/>
              <a:buFont typeface="+mj-lt"/>
              <a:buAutoNum type="arabicPeriod" startAt="2"/>
            </a:pPr>
            <a:r>
              <a:rPr lang="en-US" sz="950" dirty="0">
                <a:solidFill>
                  <a:srgbClr val="3D3E44"/>
                </a:solidFill>
                <a:latin typeface="Inter Light" pitchFamily="34" charset="0"/>
                <a:ea typeface="Inter Light" pitchFamily="34" charset="-122"/>
                <a:cs typeface="Inter Light" pitchFamily="34" charset="-120"/>
              </a:rPr>
              <a:t>Soumission du bénéfice restant au barème de l'IR</a:t>
            </a:r>
            <a:endParaRPr lang="en-US" sz="950" dirty="0"/>
          </a:p>
          <a:p>
            <a:pPr algn="l" marL="342900" indent="-342900">
              <a:lnSpc>
                <a:spcPts val="1150"/>
              </a:lnSpc>
              <a:buSzPct val="100000"/>
              <a:buFont typeface="+mj-lt"/>
              <a:buAutoNum type="arabicPeriod" startAt="3"/>
            </a:pPr>
            <a:r>
              <a:rPr lang="en-US" sz="950" dirty="0">
                <a:solidFill>
                  <a:srgbClr val="3D3E44"/>
                </a:solidFill>
                <a:latin typeface="Inter Light" pitchFamily="34" charset="0"/>
                <a:ea typeface="Inter Light" pitchFamily="34" charset="-122"/>
                <a:cs typeface="Inter Light" pitchFamily="34" charset="-120"/>
              </a:rPr>
              <a:t>Puis déduction de la réduction d'impôt outre-mer (article 199 undecies B du CGI)</a:t>
            </a:r>
            <a:endParaRPr lang="en-US" sz="950" dirty="0"/>
          </a:p>
        </p:txBody>
      </p:sp>
      <p:sp>
        <p:nvSpPr>
          <p:cNvPr id="15" name="Shape 13"/>
          <p:cNvSpPr/>
          <p:nvPr/>
        </p:nvSpPr>
        <p:spPr>
          <a:xfrm>
            <a:off x="7473196" y="5593318"/>
            <a:ext cx="3367564" cy="654010"/>
          </a:xfrm>
          <a:prstGeom prst="roundRect">
            <a:avLst>
              <a:gd name="adj" fmla="val 16987"/>
            </a:avLst>
          </a:prstGeom>
          <a:solidFill>
            <a:srgbClr val="D0D2E2"/>
          </a:solidFill>
          <a:ln/>
        </p:spPr>
      </p:sp>
      <p:pic>
        <p:nvPicPr>
          <p:cNvPr id="16" name="Image 0" descr="preencoded.png">    </p:cNvPr>
          <p:cNvPicPr>
            <a:picLocks noChangeAspect="1"/>
          </p:cNvPicPr>
          <p:nvPr/>
        </p:nvPicPr>
        <p:blipFill>
          <a:blip r:embed="rId1"/>
          <a:stretch>
            <a:fillRect/>
          </a:stretch>
        </p:blipFill>
        <p:spPr>
          <a:xfrm>
            <a:off x="7596545" y="5753814"/>
            <a:ext cx="154305" cy="123349"/>
          </a:xfrm>
          <a:prstGeom prst="rect">
            <a:avLst/>
          </a:prstGeom>
        </p:spPr>
      </p:pic>
      <p:sp>
        <p:nvSpPr>
          <p:cNvPr id="17" name="Text 14"/>
          <p:cNvSpPr/>
          <p:nvPr/>
        </p:nvSpPr>
        <p:spPr>
          <a:xfrm>
            <a:off x="7874198" y="5685830"/>
            <a:ext cx="2843213" cy="444341"/>
          </a:xfrm>
          <a:prstGeom prst="rect">
            <a:avLst/>
          </a:prstGeom>
          <a:noFill/>
          <a:ln/>
        </p:spPr>
        <p:txBody>
          <a:bodyPr wrap="square" lIns="0" tIns="0" rIns="0" bIns="0" rtlCol="0" anchor="t"/>
          <a:lstStyle/>
          <a:p>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a:t>
            </a:r>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 Attention à l'encadrement européen des aides d'État (RGEC et de minimis), qui impose un suivi cumulé des avantages perçus.</a:t>
            </a:r>
            <a:endParaRPr lang="en-US" sz="950" dirty="0"/>
          </a:p>
        </p:txBody>
      </p:sp>
      <p:sp>
        <p:nvSpPr>
          <p:cNvPr id="18" name="Text 15"/>
          <p:cNvSpPr/>
          <p:nvPr/>
        </p:nvSpPr>
        <p:spPr>
          <a:xfrm>
            <a:off x="3797022" y="6386155"/>
            <a:ext cx="7036237"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Il est donc possible, pour une entreprise de BTP martiniquaise, de bénéficier simultanément d'un abattement ZFANG sur ses bénéfices BTP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et</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d'une déduction ou réduction au titre de ses investissements productifs (engins, ateliers, dépôts, etc.) en Martinique, au titre des articles 199 undecies B et 217 undecies du CGI.</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3797022" y="1032748"/>
            <a:ext cx="1594723" cy="192405"/>
          </a:xfrm>
          <a:prstGeom prst="roundRect">
            <a:avLst>
              <a:gd name="adj" fmla="val 46194"/>
            </a:avLst>
          </a:prstGeom>
          <a:solidFill>
            <a:srgbClr val="DFE1EC"/>
          </a:solidFill>
          <a:ln/>
        </p:spPr>
      </p:sp>
      <p:sp>
        <p:nvSpPr>
          <p:cNvPr id="3" name="Text 1"/>
          <p:cNvSpPr/>
          <p:nvPr/>
        </p:nvSpPr>
        <p:spPr>
          <a:xfrm>
            <a:off x="3871079" y="1069777"/>
            <a:ext cx="1446609" cy="118348"/>
          </a:xfrm>
          <a:prstGeom prst="rect">
            <a:avLst/>
          </a:prstGeom>
          <a:noFill/>
          <a:ln/>
        </p:spPr>
        <p:txBody>
          <a:bodyPr wrap="none" lIns="0" tIns="0" rIns="0" bIns="0" rtlCol="0" anchor="t"/>
          <a:lstStyle/>
          <a:p>
            <a:pPr algn="l" indent="0" marL="0">
              <a:lnSpc>
                <a:spcPts val="900"/>
              </a:lnSpc>
              <a:buNone/>
            </a:pPr>
            <a:r>
              <a:rPr lang="en-US" sz="750" dirty="0">
                <a:solidFill>
                  <a:srgbClr val="3D3E44"/>
                </a:solidFill>
                <a:latin typeface="Inter Light" pitchFamily="34" charset="0"/>
                <a:ea typeface="Inter Light" pitchFamily="34" charset="-122"/>
                <a:cs typeface="Inter Light" pitchFamily="34" charset="-120"/>
              </a:rPr>
              <a:t>ABATTEMENT MAJORÉ ZFANG</a:t>
            </a:r>
            <a:endParaRPr lang="en-US" sz="750" dirty="0"/>
          </a:p>
        </p:txBody>
      </p:sp>
      <p:sp>
        <p:nvSpPr>
          <p:cNvPr id="4" name="Text 2"/>
          <p:cNvSpPr/>
          <p:nvPr/>
        </p:nvSpPr>
        <p:spPr>
          <a:xfrm>
            <a:off x="3797022" y="1249799"/>
            <a:ext cx="3086100" cy="385763"/>
          </a:xfrm>
          <a:prstGeom prst="rect">
            <a:avLst/>
          </a:prstGeom>
          <a:noFill/>
          <a:ln/>
        </p:spPr>
        <p:txBody>
          <a:bodyPr wrap="none" lIns="0" tIns="0" rIns="0" bIns="0" rtlCol="0" anchor="t"/>
          <a:lstStyle/>
          <a:p>
            <a:pPr algn="l" indent="0" marL="0">
              <a:lnSpc>
                <a:spcPts val="3000"/>
              </a:lnSpc>
              <a:buNone/>
            </a:pPr>
            <a:r>
              <a:rPr lang="en-US" sz="2400" dirty="0">
                <a:solidFill>
                  <a:srgbClr val="74767D"/>
                </a:solidFill>
                <a:latin typeface="Montserrat Medium" pitchFamily="34" charset="0"/>
                <a:ea typeface="Montserrat Medium" pitchFamily="34" charset="-122"/>
                <a:cs typeface="Montserrat Medium" pitchFamily="34" charset="-120"/>
              </a:rPr>
              <a:t>Activités éligibles</a:t>
            </a:r>
            <a:endParaRPr lang="en-US" sz="2400" dirty="0"/>
          </a:p>
        </p:txBody>
      </p:sp>
      <p:sp>
        <p:nvSpPr>
          <p:cNvPr id="5" name="Text 3"/>
          <p:cNvSpPr/>
          <p:nvPr/>
        </p:nvSpPr>
        <p:spPr>
          <a:xfrm>
            <a:off x="3797022" y="1728073"/>
            <a:ext cx="7036237"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Les codes NAF suivants ouvrent droit à l'abattement majoré dans le cadre du régime ZFANG pour les activités de construction :</a:t>
            </a:r>
            <a:endParaRPr lang="en-US" sz="950" dirty="0"/>
          </a:p>
        </p:txBody>
      </p:sp>
      <p:sp>
        <p:nvSpPr>
          <p:cNvPr id="6" name="Shape 4"/>
          <p:cNvSpPr/>
          <p:nvPr/>
        </p:nvSpPr>
        <p:spPr>
          <a:xfrm>
            <a:off x="3797022" y="2093714"/>
            <a:ext cx="3487222" cy="1111925"/>
          </a:xfrm>
          <a:prstGeom prst="roundRect">
            <a:avLst>
              <a:gd name="adj" fmla="val 9992"/>
            </a:avLst>
          </a:prstGeom>
          <a:solidFill>
            <a:srgbClr val="FFFFFF"/>
          </a:solidFill>
          <a:ln w="15240">
            <a:solidFill>
              <a:srgbClr val="C5C7D2"/>
            </a:solidFill>
            <a:prstDash val="solid"/>
          </a:ln>
        </p:spPr>
      </p:sp>
      <p:sp>
        <p:nvSpPr>
          <p:cNvPr id="7" name="Shape 5"/>
          <p:cNvSpPr/>
          <p:nvPr/>
        </p:nvSpPr>
        <p:spPr>
          <a:xfrm>
            <a:off x="3812262" y="2108954"/>
            <a:ext cx="3456742" cy="370284"/>
          </a:xfrm>
          <a:prstGeom prst="roundRect">
            <a:avLst>
              <a:gd name="adj" fmla="val 25065"/>
            </a:avLst>
          </a:prstGeom>
          <a:solidFill>
            <a:srgbClr val="EFF0F6"/>
          </a:solidFill>
          <a:ln/>
        </p:spPr>
      </p:sp>
      <p:sp>
        <p:nvSpPr>
          <p:cNvPr id="8" name="Text 6"/>
          <p:cNvSpPr/>
          <p:nvPr/>
        </p:nvSpPr>
        <p:spPr>
          <a:xfrm>
            <a:off x="3935611" y="2540913"/>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NAF 41.2</a:t>
            </a:r>
            <a:endParaRPr lang="en-US" sz="1200" dirty="0"/>
          </a:p>
        </p:txBody>
      </p:sp>
      <p:sp>
        <p:nvSpPr>
          <p:cNvPr id="9" name="Text 7"/>
          <p:cNvSpPr/>
          <p:nvPr/>
        </p:nvSpPr>
        <p:spPr>
          <a:xfrm>
            <a:off x="3935611" y="2770823"/>
            <a:ext cx="3210044"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Construction de bâtiments résidentiels et non résidentiels</a:t>
            </a:r>
            <a:endParaRPr lang="en-US" sz="950" dirty="0"/>
          </a:p>
        </p:txBody>
      </p:sp>
      <p:sp>
        <p:nvSpPr>
          <p:cNvPr id="10" name="Shape 8"/>
          <p:cNvSpPr/>
          <p:nvPr/>
        </p:nvSpPr>
        <p:spPr>
          <a:xfrm>
            <a:off x="7345918" y="2093714"/>
            <a:ext cx="3487341" cy="1111925"/>
          </a:xfrm>
          <a:prstGeom prst="roundRect">
            <a:avLst>
              <a:gd name="adj" fmla="val 9992"/>
            </a:avLst>
          </a:prstGeom>
          <a:solidFill>
            <a:srgbClr val="FFFFFF"/>
          </a:solidFill>
          <a:ln w="15240">
            <a:solidFill>
              <a:srgbClr val="C5C7D2"/>
            </a:solidFill>
            <a:prstDash val="solid"/>
          </a:ln>
        </p:spPr>
      </p:sp>
      <p:sp>
        <p:nvSpPr>
          <p:cNvPr id="11" name="Shape 9"/>
          <p:cNvSpPr/>
          <p:nvPr/>
        </p:nvSpPr>
        <p:spPr>
          <a:xfrm>
            <a:off x="7361158" y="2108954"/>
            <a:ext cx="3456861" cy="370284"/>
          </a:xfrm>
          <a:prstGeom prst="roundRect">
            <a:avLst>
              <a:gd name="adj" fmla="val 25065"/>
            </a:avLst>
          </a:prstGeom>
          <a:solidFill>
            <a:srgbClr val="EFF0F6"/>
          </a:solidFill>
          <a:ln/>
        </p:spPr>
      </p:sp>
      <p:sp>
        <p:nvSpPr>
          <p:cNvPr id="12" name="Text 10"/>
          <p:cNvSpPr/>
          <p:nvPr/>
        </p:nvSpPr>
        <p:spPr>
          <a:xfrm>
            <a:off x="7484507" y="2540913"/>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NAF 42.1</a:t>
            </a:r>
            <a:endParaRPr lang="en-US" sz="1200" dirty="0"/>
          </a:p>
        </p:txBody>
      </p:sp>
      <p:sp>
        <p:nvSpPr>
          <p:cNvPr id="13" name="Text 11"/>
          <p:cNvSpPr/>
          <p:nvPr/>
        </p:nvSpPr>
        <p:spPr>
          <a:xfrm>
            <a:off x="7484507" y="2770823"/>
            <a:ext cx="3210163"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Construction de routes et de voies ferrées</a:t>
            </a:r>
            <a:endParaRPr lang="en-US" sz="950" dirty="0"/>
          </a:p>
        </p:txBody>
      </p:sp>
      <p:sp>
        <p:nvSpPr>
          <p:cNvPr id="14" name="Shape 12"/>
          <p:cNvSpPr/>
          <p:nvPr/>
        </p:nvSpPr>
        <p:spPr>
          <a:xfrm>
            <a:off x="3797022" y="3267313"/>
            <a:ext cx="3487222" cy="963811"/>
          </a:xfrm>
          <a:prstGeom prst="roundRect">
            <a:avLst>
              <a:gd name="adj" fmla="val 11527"/>
            </a:avLst>
          </a:prstGeom>
          <a:solidFill>
            <a:srgbClr val="FFFFFF"/>
          </a:solidFill>
          <a:ln w="15240">
            <a:solidFill>
              <a:srgbClr val="C5C7D2"/>
            </a:solidFill>
            <a:prstDash val="solid"/>
          </a:ln>
        </p:spPr>
      </p:sp>
      <p:sp>
        <p:nvSpPr>
          <p:cNvPr id="15" name="Shape 13"/>
          <p:cNvSpPr/>
          <p:nvPr/>
        </p:nvSpPr>
        <p:spPr>
          <a:xfrm>
            <a:off x="3812262" y="3282553"/>
            <a:ext cx="3456742" cy="370284"/>
          </a:xfrm>
          <a:prstGeom prst="roundRect">
            <a:avLst>
              <a:gd name="adj" fmla="val 25065"/>
            </a:avLst>
          </a:prstGeom>
          <a:solidFill>
            <a:srgbClr val="EFF0F6"/>
          </a:solidFill>
          <a:ln/>
        </p:spPr>
      </p:sp>
      <p:sp>
        <p:nvSpPr>
          <p:cNvPr id="16" name="Text 14"/>
          <p:cNvSpPr/>
          <p:nvPr/>
        </p:nvSpPr>
        <p:spPr>
          <a:xfrm>
            <a:off x="3935611" y="3714512"/>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NAF 42.2</a:t>
            </a:r>
            <a:endParaRPr lang="en-US" sz="1200" dirty="0"/>
          </a:p>
        </p:txBody>
      </p:sp>
      <p:sp>
        <p:nvSpPr>
          <p:cNvPr id="17" name="Text 15"/>
          <p:cNvSpPr/>
          <p:nvPr/>
        </p:nvSpPr>
        <p:spPr>
          <a:xfrm>
            <a:off x="3935611" y="3944422"/>
            <a:ext cx="3210044"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Construction de réseaux et de lignes</a:t>
            </a:r>
            <a:endParaRPr lang="en-US" sz="950" dirty="0"/>
          </a:p>
        </p:txBody>
      </p:sp>
      <p:sp>
        <p:nvSpPr>
          <p:cNvPr id="18" name="Shape 16"/>
          <p:cNvSpPr/>
          <p:nvPr/>
        </p:nvSpPr>
        <p:spPr>
          <a:xfrm>
            <a:off x="7345918" y="3267313"/>
            <a:ext cx="3487341" cy="963811"/>
          </a:xfrm>
          <a:prstGeom prst="roundRect">
            <a:avLst>
              <a:gd name="adj" fmla="val 11527"/>
            </a:avLst>
          </a:prstGeom>
          <a:solidFill>
            <a:srgbClr val="FFFFFF"/>
          </a:solidFill>
          <a:ln w="15240">
            <a:solidFill>
              <a:srgbClr val="C5C7D2"/>
            </a:solidFill>
            <a:prstDash val="solid"/>
          </a:ln>
        </p:spPr>
      </p:sp>
      <p:sp>
        <p:nvSpPr>
          <p:cNvPr id="19" name="Shape 17"/>
          <p:cNvSpPr/>
          <p:nvPr/>
        </p:nvSpPr>
        <p:spPr>
          <a:xfrm>
            <a:off x="7361158" y="3282553"/>
            <a:ext cx="3456861" cy="370284"/>
          </a:xfrm>
          <a:prstGeom prst="roundRect">
            <a:avLst>
              <a:gd name="adj" fmla="val 25065"/>
            </a:avLst>
          </a:prstGeom>
          <a:solidFill>
            <a:srgbClr val="EFF0F6"/>
          </a:solidFill>
          <a:ln/>
        </p:spPr>
      </p:sp>
      <p:sp>
        <p:nvSpPr>
          <p:cNvPr id="20" name="Text 18"/>
          <p:cNvSpPr/>
          <p:nvPr/>
        </p:nvSpPr>
        <p:spPr>
          <a:xfrm>
            <a:off x="7484507" y="3714512"/>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NAF 42.9</a:t>
            </a:r>
            <a:endParaRPr lang="en-US" sz="1200" dirty="0"/>
          </a:p>
        </p:txBody>
      </p:sp>
      <p:sp>
        <p:nvSpPr>
          <p:cNvPr id="21" name="Text 19"/>
          <p:cNvSpPr/>
          <p:nvPr/>
        </p:nvSpPr>
        <p:spPr>
          <a:xfrm>
            <a:off x="7484507" y="3944422"/>
            <a:ext cx="3210163"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Construction d'autres ouvrages de génie civil</a:t>
            </a:r>
            <a:endParaRPr lang="en-US" sz="950" dirty="0"/>
          </a:p>
        </p:txBody>
      </p:sp>
      <p:sp>
        <p:nvSpPr>
          <p:cNvPr id="22" name="Shape 20"/>
          <p:cNvSpPr/>
          <p:nvPr/>
        </p:nvSpPr>
        <p:spPr>
          <a:xfrm>
            <a:off x="3797022" y="4292798"/>
            <a:ext cx="3487222" cy="1111925"/>
          </a:xfrm>
          <a:prstGeom prst="roundRect">
            <a:avLst>
              <a:gd name="adj" fmla="val 9992"/>
            </a:avLst>
          </a:prstGeom>
          <a:solidFill>
            <a:srgbClr val="FFFFFF"/>
          </a:solidFill>
          <a:ln w="15240">
            <a:solidFill>
              <a:srgbClr val="C5C7D2"/>
            </a:solidFill>
            <a:prstDash val="solid"/>
          </a:ln>
        </p:spPr>
      </p:sp>
      <p:sp>
        <p:nvSpPr>
          <p:cNvPr id="23" name="Shape 21"/>
          <p:cNvSpPr/>
          <p:nvPr/>
        </p:nvSpPr>
        <p:spPr>
          <a:xfrm>
            <a:off x="3812262" y="4308038"/>
            <a:ext cx="3456742" cy="370284"/>
          </a:xfrm>
          <a:prstGeom prst="roundRect">
            <a:avLst>
              <a:gd name="adj" fmla="val 25065"/>
            </a:avLst>
          </a:prstGeom>
          <a:solidFill>
            <a:srgbClr val="EFF0F6"/>
          </a:solidFill>
          <a:ln/>
        </p:spPr>
      </p:sp>
      <p:sp>
        <p:nvSpPr>
          <p:cNvPr id="24" name="Text 22"/>
          <p:cNvSpPr/>
          <p:nvPr/>
        </p:nvSpPr>
        <p:spPr>
          <a:xfrm>
            <a:off x="3935611" y="4739997"/>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NAF 43.1</a:t>
            </a:r>
            <a:endParaRPr lang="en-US" sz="1200" dirty="0"/>
          </a:p>
        </p:txBody>
      </p:sp>
      <p:sp>
        <p:nvSpPr>
          <p:cNvPr id="25" name="Text 23"/>
          <p:cNvSpPr/>
          <p:nvPr/>
        </p:nvSpPr>
        <p:spPr>
          <a:xfrm>
            <a:off x="3935611" y="4969907"/>
            <a:ext cx="3210044"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Démolition et préparation de sites</a:t>
            </a:r>
            <a:endParaRPr lang="en-US" sz="950" dirty="0"/>
          </a:p>
        </p:txBody>
      </p:sp>
      <p:sp>
        <p:nvSpPr>
          <p:cNvPr id="26" name="Shape 24"/>
          <p:cNvSpPr/>
          <p:nvPr/>
        </p:nvSpPr>
        <p:spPr>
          <a:xfrm>
            <a:off x="7345918" y="4292798"/>
            <a:ext cx="3487341" cy="1111925"/>
          </a:xfrm>
          <a:prstGeom prst="roundRect">
            <a:avLst>
              <a:gd name="adj" fmla="val 9992"/>
            </a:avLst>
          </a:prstGeom>
          <a:solidFill>
            <a:srgbClr val="FFFFFF"/>
          </a:solidFill>
          <a:ln w="15240">
            <a:solidFill>
              <a:srgbClr val="C5C7D2"/>
            </a:solidFill>
            <a:prstDash val="solid"/>
          </a:ln>
        </p:spPr>
      </p:sp>
      <p:sp>
        <p:nvSpPr>
          <p:cNvPr id="27" name="Shape 25"/>
          <p:cNvSpPr/>
          <p:nvPr/>
        </p:nvSpPr>
        <p:spPr>
          <a:xfrm>
            <a:off x="7361158" y="4308038"/>
            <a:ext cx="3456861" cy="370284"/>
          </a:xfrm>
          <a:prstGeom prst="roundRect">
            <a:avLst>
              <a:gd name="adj" fmla="val 25065"/>
            </a:avLst>
          </a:prstGeom>
          <a:solidFill>
            <a:srgbClr val="EFF0F6"/>
          </a:solidFill>
          <a:ln/>
        </p:spPr>
      </p:sp>
      <p:sp>
        <p:nvSpPr>
          <p:cNvPr id="28" name="Text 26"/>
          <p:cNvSpPr/>
          <p:nvPr/>
        </p:nvSpPr>
        <p:spPr>
          <a:xfrm>
            <a:off x="7484507" y="4739997"/>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NAF 43.2</a:t>
            </a:r>
            <a:endParaRPr lang="en-US" sz="1200" dirty="0"/>
          </a:p>
        </p:txBody>
      </p:sp>
      <p:sp>
        <p:nvSpPr>
          <p:cNvPr id="29" name="Text 27"/>
          <p:cNvSpPr/>
          <p:nvPr/>
        </p:nvSpPr>
        <p:spPr>
          <a:xfrm>
            <a:off x="7484507" y="4969907"/>
            <a:ext cx="3210163"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Travaux d'installation électrique, plomberie et autres travaux d'installation</a:t>
            </a:r>
            <a:endParaRPr lang="en-US" sz="950" dirty="0"/>
          </a:p>
        </p:txBody>
      </p:sp>
      <p:sp>
        <p:nvSpPr>
          <p:cNvPr id="30" name="Shape 28"/>
          <p:cNvSpPr/>
          <p:nvPr/>
        </p:nvSpPr>
        <p:spPr>
          <a:xfrm>
            <a:off x="3797022" y="5466398"/>
            <a:ext cx="3487222" cy="963811"/>
          </a:xfrm>
          <a:prstGeom prst="roundRect">
            <a:avLst>
              <a:gd name="adj" fmla="val 11527"/>
            </a:avLst>
          </a:prstGeom>
          <a:solidFill>
            <a:srgbClr val="FFFFFF"/>
          </a:solidFill>
          <a:ln w="15240">
            <a:solidFill>
              <a:srgbClr val="C5C7D2"/>
            </a:solidFill>
            <a:prstDash val="solid"/>
          </a:ln>
        </p:spPr>
      </p:sp>
      <p:sp>
        <p:nvSpPr>
          <p:cNvPr id="31" name="Shape 29"/>
          <p:cNvSpPr/>
          <p:nvPr/>
        </p:nvSpPr>
        <p:spPr>
          <a:xfrm>
            <a:off x="3812262" y="5481638"/>
            <a:ext cx="3456742" cy="370284"/>
          </a:xfrm>
          <a:prstGeom prst="roundRect">
            <a:avLst>
              <a:gd name="adj" fmla="val 25065"/>
            </a:avLst>
          </a:prstGeom>
          <a:solidFill>
            <a:srgbClr val="EFF0F6"/>
          </a:solidFill>
          <a:ln/>
        </p:spPr>
      </p:sp>
      <p:sp>
        <p:nvSpPr>
          <p:cNvPr id="32" name="Text 30"/>
          <p:cNvSpPr/>
          <p:nvPr/>
        </p:nvSpPr>
        <p:spPr>
          <a:xfrm>
            <a:off x="3935611" y="5913596"/>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NAF 43.3</a:t>
            </a:r>
            <a:endParaRPr lang="en-US" sz="1200" dirty="0"/>
          </a:p>
        </p:txBody>
      </p:sp>
      <p:sp>
        <p:nvSpPr>
          <p:cNvPr id="33" name="Text 31"/>
          <p:cNvSpPr/>
          <p:nvPr/>
        </p:nvSpPr>
        <p:spPr>
          <a:xfrm>
            <a:off x="3935611" y="6143506"/>
            <a:ext cx="3210044"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Travaux de finition</a:t>
            </a:r>
            <a:endParaRPr lang="en-US" sz="950" dirty="0"/>
          </a:p>
        </p:txBody>
      </p:sp>
      <p:sp>
        <p:nvSpPr>
          <p:cNvPr id="34" name="Shape 32"/>
          <p:cNvSpPr/>
          <p:nvPr/>
        </p:nvSpPr>
        <p:spPr>
          <a:xfrm>
            <a:off x="7345918" y="5466398"/>
            <a:ext cx="3487341" cy="963811"/>
          </a:xfrm>
          <a:prstGeom prst="roundRect">
            <a:avLst>
              <a:gd name="adj" fmla="val 11527"/>
            </a:avLst>
          </a:prstGeom>
          <a:solidFill>
            <a:srgbClr val="FFFFFF"/>
          </a:solidFill>
          <a:ln w="15240">
            <a:solidFill>
              <a:srgbClr val="C5C7D2"/>
            </a:solidFill>
            <a:prstDash val="solid"/>
          </a:ln>
        </p:spPr>
      </p:sp>
      <p:sp>
        <p:nvSpPr>
          <p:cNvPr id="35" name="Shape 33"/>
          <p:cNvSpPr/>
          <p:nvPr/>
        </p:nvSpPr>
        <p:spPr>
          <a:xfrm>
            <a:off x="7361158" y="5481638"/>
            <a:ext cx="3456861" cy="370284"/>
          </a:xfrm>
          <a:prstGeom prst="roundRect">
            <a:avLst>
              <a:gd name="adj" fmla="val 25065"/>
            </a:avLst>
          </a:prstGeom>
          <a:solidFill>
            <a:srgbClr val="EFF0F6"/>
          </a:solidFill>
          <a:ln/>
        </p:spPr>
      </p:sp>
      <p:sp>
        <p:nvSpPr>
          <p:cNvPr id="36" name="Text 34"/>
          <p:cNvSpPr/>
          <p:nvPr/>
        </p:nvSpPr>
        <p:spPr>
          <a:xfrm>
            <a:off x="7484507" y="5913596"/>
            <a:ext cx="1543050" cy="192881"/>
          </a:xfrm>
          <a:prstGeom prst="rect">
            <a:avLst/>
          </a:prstGeom>
          <a:noFill/>
          <a:ln/>
        </p:spPr>
        <p:txBody>
          <a:bodyPr wrap="none" lIns="0" tIns="0" rIns="0" bIns="0" rtlCol="0" anchor="t"/>
          <a:lstStyle/>
          <a:p>
            <a:pPr algn="l"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NAF 43.9</a:t>
            </a:r>
            <a:endParaRPr lang="en-US" sz="1200" dirty="0"/>
          </a:p>
        </p:txBody>
      </p:sp>
      <p:sp>
        <p:nvSpPr>
          <p:cNvPr id="37" name="Text 35"/>
          <p:cNvSpPr/>
          <p:nvPr/>
        </p:nvSpPr>
        <p:spPr>
          <a:xfrm>
            <a:off x="7484507" y="6143506"/>
            <a:ext cx="3210163"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Autres travaux de construction spécialisés</a:t>
            </a:r>
            <a:endParaRPr lang="en-US" sz="950" dirty="0"/>
          </a:p>
        </p:txBody>
      </p:sp>
      <p:sp>
        <p:nvSpPr>
          <p:cNvPr id="38" name="Shape 36"/>
          <p:cNvSpPr/>
          <p:nvPr/>
        </p:nvSpPr>
        <p:spPr>
          <a:xfrm>
            <a:off x="3797022" y="6499622"/>
            <a:ext cx="7036237" cy="697111"/>
          </a:xfrm>
          <a:prstGeom prst="roundRect">
            <a:avLst>
              <a:gd name="adj" fmla="val 15937"/>
            </a:avLst>
          </a:prstGeom>
          <a:solidFill>
            <a:srgbClr val="D0D2E2"/>
          </a:solidFill>
          <a:ln/>
        </p:spPr>
      </p:sp>
      <p:pic>
        <p:nvPicPr>
          <p:cNvPr id="39" name="Image 0" descr="preencoded.png">    </p:cNvPr>
          <p:cNvPicPr>
            <a:picLocks noChangeAspect="1"/>
          </p:cNvPicPr>
          <p:nvPr/>
        </p:nvPicPr>
        <p:blipFill>
          <a:blip r:embed="rId1"/>
          <a:stretch>
            <a:fillRect/>
          </a:stretch>
        </p:blipFill>
        <p:spPr>
          <a:xfrm>
            <a:off x="3920371" y="6660118"/>
            <a:ext cx="154305" cy="123349"/>
          </a:xfrm>
          <a:prstGeom prst="rect">
            <a:avLst/>
          </a:prstGeom>
        </p:spPr>
      </p:pic>
      <p:sp>
        <p:nvSpPr>
          <p:cNvPr id="40" name="Text 37"/>
          <p:cNvSpPr/>
          <p:nvPr/>
        </p:nvSpPr>
        <p:spPr>
          <a:xfrm>
            <a:off x="4198025" y="6592133"/>
            <a:ext cx="6511885" cy="148114"/>
          </a:xfrm>
          <a:prstGeom prst="rect">
            <a:avLst/>
          </a:prstGeom>
          <a:noFill/>
          <a:ln/>
        </p:spPr>
        <p:txBody>
          <a:bodyPr wrap="none" lIns="0" tIns="0" rIns="0" bIns="0" rtlCol="0" anchor="t"/>
          <a:lstStyle/>
          <a:p>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a:t>
            </a:r>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 </a:t>
            </a:r>
            <a:pPr algn="l" indent="0" marL="0">
              <a:lnSpc>
                <a:spcPts val="1150"/>
              </a:lnSpc>
              <a:buNone/>
            </a:pPr>
            <a:r>
              <a:rPr lang="en-US" sz="950" b="1" dirty="0">
                <a:solidFill>
                  <a:srgbClr val="000000"/>
                </a:solidFill>
                <a:latin typeface="Inter Light" pitchFamily="34" charset="0"/>
                <a:ea typeface="Inter Light" pitchFamily="34" charset="-122"/>
                <a:cs typeface="Inter Light" pitchFamily="34" charset="-120"/>
              </a:rPr>
              <a:t>Exceptions importantes pour le code NAF 43.2 :</a:t>
            </a:r>
            <a:endParaRPr lang="en-US" sz="950" dirty="0"/>
          </a:p>
        </p:txBody>
      </p:sp>
      <p:sp>
        <p:nvSpPr>
          <p:cNvPr id="41" name="Text 38"/>
          <p:cNvSpPr/>
          <p:nvPr/>
        </p:nvSpPr>
        <p:spPr>
          <a:xfrm>
            <a:off x="4198025" y="6795730"/>
            <a:ext cx="6511885" cy="317778"/>
          </a:xfrm>
          <a:prstGeom prst="rect">
            <a:avLst/>
          </a:prstGeom>
          <a:noFill/>
          <a:ln/>
        </p:spPr>
        <p:txBody>
          <a:bodyPr wrap="square" lIns="0" tIns="0" rIns="0" bIns="0" rtlCol="0" anchor="t"/>
          <a:lstStyle/>
          <a:p>
            <a:pPr algn="l" marL="342900" indent="-342900">
              <a:lnSpc>
                <a:spcPts val="1150"/>
              </a:lnSpc>
              <a:buSzPct val="100000"/>
              <a:buChar char="•"/>
            </a:pPr>
            <a:r>
              <a:rPr lang="en-US" sz="950" dirty="0">
                <a:solidFill>
                  <a:srgbClr val="000000"/>
                </a:solidFill>
                <a:latin typeface="Inter Light" pitchFamily="34" charset="0"/>
                <a:ea typeface="Inter Light" pitchFamily="34" charset="-122"/>
                <a:cs typeface="Inter Light" pitchFamily="34" charset="-120"/>
              </a:rPr>
              <a:t>43.29A (Isolation thermique) : relève du secteur Environnement.</a:t>
            </a:r>
            <a:endParaRPr lang="en-US" sz="950" dirty="0"/>
          </a:p>
          <a:p>
            <a:pPr algn="l" marL="342900" indent="-342900">
              <a:lnSpc>
                <a:spcPts val="1150"/>
              </a:lnSpc>
              <a:buSzPct val="100000"/>
              <a:buChar char="•"/>
            </a:pPr>
            <a:r>
              <a:rPr lang="en-US" sz="950" dirty="0">
                <a:solidFill>
                  <a:srgbClr val="000000"/>
                </a:solidFill>
                <a:latin typeface="Inter Light" pitchFamily="34" charset="0"/>
                <a:ea typeface="Inter Light" pitchFamily="34" charset="-122"/>
                <a:cs typeface="Inter Light" pitchFamily="34" charset="-120"/>
              </a:rPr>
              <a:t>43.22B (Équipements thermiques et climatisation éco-conditionnels) : relève du secteur Énergie renouvelable.</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3797022" y="1210747"/>
            <a:ext cx="7036237" cy="771525"/>
          </a:xfrm>
          <a:prstGeom prst="rect">
            <a:avLst/>
          </a:prstGeom>
          <a:noFill/>
          <a:ln/>
        </p:spPr>
        <p:txBody>
          <a:bodyPr wrap="square" lIns="0" tIns="0" rIns="0" bIns="0" rtlCol="0" anchor="t"/>
          <a:lstStyle/>
          <a:p>
            <a:pPr algn="l" indent="0" marL="0">
              <a:lnSpc>
                <a:spcPts val="3000"/>
              </a:lnSpc>
              <a:buNone/>
            </a:pPr>
            <a:r>
              <a:rPr lang="en-US" sz="2400" dirty="0">
                <a:solidFill>
                  <a:srgbClr val="74767D"/>
                </a:solidFill>
                <a:latin typeface="Montserrat Medium" pitchFamily="34" charset="0"/>
                <a:ea typeface="Montserrat Medium" pitchFamily="34" charset="-122"/>
                <a:cs typeface="Montserrat Medium" pitchFamily="34" charset="-120"/>
              </a:rPr>
              <a:t>ZFANG et Fiscalité Locale — CFE et Taxe Foncière</a:t>
            </a:r>
            <a:endParaRPr lang="en-US" sz="2400" dirty="0"/>
          </a:p>
        </p:txBody>
      </p:sp>
      <p:sp>
        <p:nvSpPr>
          <p:cNvPr id="3" name="Shape 1"/>
          <p:cNvSpPr/>
          <p:nvPr/>
        </p:nvSpPr>
        <p:spPr>
          <a:xfrm>
            <a:off x="3797022" y="2105620"/>
            <a:ext cx="2225159" cy="192405"/>
          </a:xfrm>
          <a:prstGeom prst="roundRect">
            <a:avLst>
              <a:gd name="adj" fmla="val 46194"/>
            </a:avLst>
          </a:prstGeom>
          <a:solidFill>
            <a:srgbClr val="DFE1EC"/>
          </a:solidFill>
          <a:ln/>
        </p:spPr>
      </p:sp>
      <p:sp>
        <p:nvSpPr>
          <p:cNvPr id="4" name="Text 2"/>
          <p:cNvSpPr/>
          <p:nvPr/>
        </p:nvSpPr>
        <p:spPr>
          <a:xfrm>
            <a:off x="3871079" y="2142649"/>
            <a:ext cx="2077045" cy="118348"/>
          </a:xfrm>
          <a:prstGeom prst="rect">
            <a:avLst/>
          </a:prstGeom>
          <a:noFill/>
          <a:ln/>
        </p:spPr>
        <p:txBody>
          <a:bodyPr wrap="none" lIns="0" tIns="0" rIns="0" bIns="0" rtlCol="0" anchor="t"/>
          <a:lstStyle/>
          <a:p>
            <a:pPr algn="l" indent="0" marL="0">
              <a:lnSpc>
                <a:spcPts val="900"/>
              </a:lnSpc>
              <a:buNone/>
            </a:pPr>
            <a:r>
              <a:rPr lang="en-US" sz="750" dirty="0">
                <a:solidFill>
                  <a:srgbClr val="3D3E44"/>
                </a:solidFill>
                <a:latin typeface="Inter Light" pitchFamily="34" charset="0"/>
                <a:ea typeface="Inter Light" pitchFamily="34" charset="-122"/>
                <a:cs typeface="Inter Light" pitchFamily="34" charset="-120"/>
              </a:rPr>
              <a:t>ARTICLES 1466 F &amp; 1388 QUINQUIES DU CGI</a:t>
            </a:r>
            <a:endParaRPr lang="en-US" sz="750" dirty="0"/>
          </a:p>
        </p:txBody>
      </p:sp>
      <p:sp>
        <p:nvSpPr>
          <p:cNvPr id="5" name="Text 3"/>
          <p:cNvSpPr/>
          <p:nvPr/>
        </p:nvSpPr>
        <p:spPr>
          <a:xfrm>
            <a:off x="3797022" y="2367439"/>
            <a:ext cx="7036237"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 régime ZFANG ne se limite pas à l'impôt sur les bénéfices. Il s'étend également aux impôts locaux, en particulier la Cotisation Foncière des Entreprises (CFE) et la taxe foncière sur les propriétés bâties (TFPB). </a:t>
            </a:r>
            <a:endParaRPr lang="en-US" sz="950" dirty="0"/>
          </a:p>
        </p:txBody>
      </p:sp>
      <p:sp>
        <p:nvSpPr>
          <p:cNvPr id="6" name="Text 4"/>
          <p:cNvSpPr/>
          <p:nvPr/>
        </p:nvSpPr>
        <p:spPr>
          <a:xfrm>
            <a:off x="3797022" y="2733080"/>
            <a:ext cx="7036237"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Ces allégements complémentaires peuvent représenter une économie substantielle pour les entreprises du BTP qui possèdent des locaux, dépôts ou ateliers en Martinique.</a:t>
            </a:r>
            <a:endParaRPr lang="en-US" sz="950" dirty="0"/>
          </a:p>
        </p:txBody>
      </p:sp>
      <p:sp>
        <p:nvSpPr>
          <p:cNvPr id="7" name="Shape 5"/>
          <p:cNvSpPr/>
          <p:nvPr/>
        </p:nvSpPr>
        <p:spPr>
          <a:xfrm>
            <a:off x="3708202" y="3098721"/>
            <a:ext cx="3545205" cy="2258497"/>
          </a:xfrm>
          <a:prstGeom prst="roundRect">
            <a:avLst>
              <a:gd name="adj" fmla="val 7871"/>
            </a:avLst>
          </a:prstGeom>
          <a:solidFill>
            <a:srgbClr val="C6C9DC"/>
          </a:solidFill>
          <a:ln/>
        </p:spPr>
      </p:sp>
      <p:sp>
        <p:nvSpPr>
          <p:cNvPr id="8" name="Text 6"/>
          <p:cNvSpPr/>
          <p:nvPr/>
        </p:nvSpPr>
        <p:spPr>
          <a:xfrm>
            <a:off x="3831550" y="3160395"/>
            <a:ext cx="2154793" cy="192881"/>
          </a:xfrm>
          <a:prstGeom prst="rect">
            <a:avLst/>
          </a:prstGeom>
          <a:noFill/>
          <a:ln/>
        </p:spPr>
        <p:txBody>
          <a:bodyPr wrap="none" lIns="0" tIns="0" rIns="0" bIns="0" rtlCol="0" anchor="t"/>
          <a:lstStyle/>
          <a:p>
            <a:pPr algn="l" indent="0" marL="0">
              <a:lnSpc>
                <a:spcPts val="1500"/>
              </a:lnSpc>
              <a:buNone/>
            </a:pPr>
            <a:r>
              <a:rPr lang="en-US" sz="1200" dirty="0">
                <a:solidFill>
                  <a:srgbClr val="000000"/>
                </a:solidFill>
                <a:latin typeface="Montserrat Medium" pitchFamily="34" charset="0"/>
                <a:ea typeface="Montserrat Medium" pitchFamily="34" charset="-122"/>
                <a:cs typeface="Montserrat Medium" pitchFamily="34" charset="-120"/>
              </a:rPr>
              <a:t>CFE — Article 1466 F du CGI</a:t>
            </a:r>
            <a:endParaRPr lang="en-US" sz="1200" dirty="0"/>
          </a:p>
        </p:txBody>
      </p:sp>
      <p:sp>
        <p:nvSpPr>
          <p:cNvPr id="9" name="Text 7"/>
          <p:cNvSpPr/>
          <p:nvPr/>
        </p:nvSpPr>
        <p:spPr>
          <a:xfrm>
            <a:off x="3831550" y="3414951"/>
            <a:ext cx="3298508" cy="592455"/>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L'article 1466 F prévoit un abattement sur la base nette de CFE pour les établissements situés en Martinique exploités par des entreprises remplissant les conditions ZFANG.</a:t>
            </a:r>
            <a:endParaRPr lang="en-US" sz="950" dirty="0"/>
          </a:p>
        </p:txBody>
      </p:sp>
      <p:sp>
        <p:nvSpPr>
          <p:cNvPr id="10" name="Text 8"/>
          <p:cNvSpPr/>
          <p:nvPr/>
        </p:nvSpPr>
        <p:spPr>
          <a:xfrm>
            <a:off x="3831550" y="4062889"/>
            <a:ext cx="3298508" cy="931783"/>
          </a:xfrm>
          <a:prstGeom prst="rect">
            <a:avLst/>
          </a:prstGeom>
          <a:noFill/>
          <a:ln/>
        </p:spPr>
        <p:txBody>
          <a:bodyPr wrap="square" lIns="0" tIns="0" rIns="0" bIns="0" rtlCol="0" anchor="t"/>
          <a:lstStyle/>
          <a:p>
            <a:pPr algn="l" marL="342900" indent="-342900">
              <a:lnSpc>
                <a:spcPts val="1150"/>
              </a:lnSpc>
              <a:buSzPct val="100000"/>
              <a:buChar char="•"/>
            </a:pPr>
            <a:r>
              <a:rPr lang="en-US" sz="950" b="1" dirty="0">
                <a:solidFill>
                  <a:srgbClr val="3D3E44"/>
                </a:solidFill>
                <a:latin typeface="Inter Light" pitchFamily="34" charset="0"/>
                <a:ea typeface="Inter Light" pitchFamily="34" charset="-122"/>
                <a:cs typeface="Inter Light" pitchFamily="34" charset="-120"/>
              </a:rPr>
              <a:t>Taux de base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abattement de 80 % de la base nette de CFE, plafonné à 150 000 € par an</a:t>
            </a:r>
            <a:endParaRPr lang="en-US" sz="950" dirty="0"/>
          </a:p>
          <a:p>
            <a:pPr algn="l" marL="342900" indent="-342900">
              <a:lnSpc>
                <a:spcPts val="1150"/>
              </a:lnSpc>
              <a:buSzPct val="100000"/>
              <a:buChar char="•"/>
            </a:pPr>
            <a:r>
              <a:rPr lang="en-US" sz="950" b="1" dirty="0">
                <a:solidFill>
                  <a:srgbClr val="3D3E44"/>
                </a:solidFill>
                <a:latin typeface="Inter Light" pitchFamily="34" charset="0"/>
                <a:ea typeface="Inter Light" pitchFamily="34" charset="-122"/>
                <a:cs typeface="Inter Light" pitchFamily="34" charset="-120"/>
              </a:rPr>
              <a:t>Taux majoré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100 % pour certains secteurs — dont expressément le BTP (bâtiments et travaux publics)</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S'applique au siège, aux dépôts et ateliers de l'entreprise BTP</a:t>
            </a:r>
            <a:endParaRPr lang="en-US" sz="950" dirty="0"/>
          </a:p>
        </p:txBody>
      </p:sp>
      <p:sp>
        <p:nvSpPr>
          <p:cNvPr id="11" name="Text 9"/>
          <p:cNvSpPr/>
          <p:nvPr/>
        </p:nvSpPr>
        <p:spPr>
          <a:xfrm>
            <a:off x="7473196" y="3160395"/>
            <a:ext cx="3367564" cy="385763"/>
          </a:xfrm>
          <a:prstGeom prst="rect">
            <a:avLst/>
          </a:prstGeom>
          <a:noFill/>
          <a:ln/>
        </p:spPr>
        <p:txBody>
          <a:bodyPr wrap="square" lIns="0" tIns="0" rIns="0" bIns="0" rtlCol="0" anchor="t"/>
          <a:lstStyle/>
          <a:p>
            <a:pPr algn="l" indent="0" marL="0">
              <a:lnSpc>
                <a:spcPts val="1500"/>
              </a:lnSpc>
              <a:buNone/>
            </a:pPr>
            <a:r>
              <a:rPr lang="en-US" sz="1200" dirty="0">
                <a:solidFill>
                  <a:srgbClr val="74767D"/>
                </a:solidFill>
                <a:latin typeface="Montserrat Medium" pitchFamily="34" charset="0"/>
                <a:ea typeface="Montserrat Medium" pitchFamily="34" charset="-122"/>
                <a:cs typeface="Montserrat Medium" pitchFamily="34" charset="-120"/>
              </a:rPr>
              <a:t>Taxe Foncière Bâtie — Article 1388 quinquies du CGI</a:t>
            </a:r>
            <a:endParaRPr lang="en-US" sz="1200" dirty="0"/>
          </a:p>
        </p:txBody>
      </p:sp>
      <p:sp>
        <p:nvSpPr>
          <p:cNvPr id="12" name="Text 10"/>
          <p:cNvSpPr/>
          <p:nvPr/>
        </p:nvSpPr>
        <p:spPr>
          <a:xfrm>
            <a:off x="7473196" y="3607832"/>
            <a:ext cx="3367564" cy="592455"/>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L'article 1388 quinquies prévoit un abattement sur la base d'imposition de la TFPB pour les immeubles rattachés à un établissement remplissant les conditions de l'article 1466 F.</a:t>
            </a:r>
            <a:endParaRPr lang="en-US" sz="950" dirty="0"/>
          </a:p>
        </p:txBody>
      </p:sp>
      <p:sp>
        <p:nvSpPr>
          <p:cNvPr id="13" name="Text 11"/>
          <p:cNvSpPr/>
          <p:nvPr/>
        </p:nvSpPr>
        <p:spPr>
          <a:xfrm>
            <a:off x="7473196" y="4255770"/>
            <a:ext cx="3367564" cy="1079897"/>
          </a:xfrm>
          <a:prstGeom prst="rect">
            <a:avLst/>
          </a:prstGeom>
          <a:noFill/>
          <a:ln/>
        </p:spPr>
        <p:txBody>
          <a:bodyPr wrap="square" lIns="0" tIns="0" rIns="0" bIns="0" rtlCol="0" anchor="t"/>
          <a:lstStyle/>
          <a:p>
            <a:pPr algn="l" marL="342900" indent="-342900">
              <a:lnSpc>
                <a:spcPts val="1150"/>
              </a:lnSpc>
              <a:buSzPct val="100000"/>
              <a:buChar char="•"/>
            </a:pPr>
            <a:r>
              <a:rPr lang="en-US" sz="950" b="1" dirty="0">
                <a:solidFill>
                  <a:srgbClr val="3D3E44"/>
                </a:solidFill>
                <a:latin typeface="Inter Light" pitchFamily="34" charset="0"/>
                <a:ea typeface="Inter Light" pitchFamily="34" charset="-122"/>
                <a:cs typeface="Inter Light" pitchFamily="34" charset="-120"/>
              </a:rPr>
              <a:t>Taux de base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abattement de 50 % de la base d'imposition (pérenne)</a:t>
            </a:r>
            <a:endParaRPr lang="en-US" sz="950" dirty="0"/>
          </a:p>
          <a:p>
            <a:pPr algn="l" marL="342900" indent="-342900">
              <a:lnSpc>
                <a:spcPts val="1150"/>
              </a:lnSpc>
              <a:buSzPct val="100000"/>
              <a:buChar char="•"/>
            </a:pPr>
            <a:r>
              <a:rPr lang="en-US" sz="950" b="1" dirty="0">
                <a:solidFill>
                  <a:srgbClr val="3D3E44"/>
                </a:solidFill>
                <a:latin typeface="Inter Light" pitchFamily="34" charset="0"/>
                <a:ea typeface="Inter Light" pitchFamily="34" charset="-122"/>
                <a:cs typeface="Inter Light" pitchFamily="34" charset="-120"/>
              </a:rPr>
              <a:t>Taux majoré :</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80 % pour les immeubles situés en Martinique rattachés à un établissement BTP éligible ZFANG</a:t>
            </a:r>
            <a:endParaRPr lang="en-US" sz="950" dirty="0"/>
          </a:p>
          <a:p>
            <a:pPr algn="l" marL="342900" indent="-342900">
              <a:lnSpc>
                <a:spcPts val="1150"/>
              </a:lnSpc>
              <a:buSzPct val="100000"/>
              <a:buChar char="•"/>
            </a:pPr>
            <a:r>
              <a:rPr lang="en-US" sz="950" dirty="0">
                <a:solidFill>
                  <a:srgbClr val="3D3E44"/>
                </a:solidFill>
                <a:latin typeface="Inter Light" pitchFamily="34" charset="0"/>
                <a:ea typeface="Inter Light" pitchFamily="34" charset="-122"/>
                <a:cs typeface="Inter Light" pitchFamily="34" charset="-120"/>
              </a:rPr>
              <a:t>Applicable aux bureaux, dépôts, ateliers, entrepôts affectés à l'activité BTP</a:t>
            </a:r>
            <a:endParaRPr lang="en-US" sz="950" dirty="0"/>
          </a:p>
        </p:txBody>
      </p:sp>
      <p:sp>
        <p:nvSpPr>
          <p:cNvPr id="14" name="Text 12"/>
          <p:cNvSpPr/>
          <p:nvPr/>
        </p:nvSpPr>
        <p:spPr>
          <a:xfrm>
            <a:off x="3797022" y="5488305"/>
            <a:ext cx="1701165" cy="407313"/>
          </a:xfrm>
          <a:prstGeom prst="rect">
            <a:avLst/>
          </a:prstGeom>
          <a:noFill/>
          <a:ln/>
        </p:spPr>
        <p:txBody>
          <a:bodyPr wrap="none" lIns="0" tIns="0" rIns="0" bIns="0" rtlCol="0" anchor="t"/>
          <a:lstStyle/>
          <a:p>
            <a:pPr algn="ctr" indent="0" marL="0">
              <a:lnSpc>
                <a:spcPts val="3200"/>
              </a:lnSpc>
              <a:buNone/>
            </a:pPr>
            <a:r>
              <a:rPr lang="en-US" sz="3200" dirty="0">
                <a:solidFill>
                  <a:srgbClr val="3D3E44"/>
                </a:solidFill>
                <a:latin typeface="Montserrat Medium" pitchFamily="34" charset="0"/>
                <a:ea typeface="Montserrat Medium" pitchFamily="34" charset="-122"/>
                <a:cs typeface="Montserrat Medium" pitchFamily="34" charset="-120"/>
              </a:rPr>
              <a:t>80%</a:t>
            </a:r>
            <a:endParaRPr lang="en-US" sz="3200" dirty="0"/>
          </a:p>
        </p:txBody>
      </p:sp>
      <p:sp>
        <p:nvSpPr>
          <p:cNvPr id="15" name="Text 13"/>
          <p:cNvSpPr/>
          <p:nvPr/>
        </p:nvSpPr>
        <p:spPr>
          <a:xfrm>
            <a:off x="3797022" y="6003488"/>
            <a:ext cx="1701165" cy="385763"/>
          </a:xfrm>
          <a:prstGeom prst="rect">
            <a:avLst/>
          </a:prstGeom>
          <a:noFill/>
          <a:ln/>
        </p:spPr>
        <p:txBody>
          <a:bodyPr wrap="square" lIns="0" tIns="0" rIns="0" bIns="0" rtlCol="0" anchor="t"/>
          <a:lstStyle/>
          <a:p>
            <a:pPr algn="ctr"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Abattement CFE de base</a:t>
            </a:r>
            <a:endParaRPr lang="en-US" sz="1200" dirty="0"/>
          </a:p>
        </p:txBody>
      </p:sp>
      <p:sp>
        <p:nvSpPr>
          <p:cNvPr id="16" name="Text 14"/>
          <p:cNvSpPr/>
          <p:nvPr/>
        </p:nvSpPr>
        <p:spPr>
          <a:xfrm>
            <a:off x="3797022" y="6426279"/>
            <a:ext cx="1701165" cy="444341"/>
          </a:xfrm>
          <a:prstGeom prst="rect">
            <a:avLst/>
          </a:prstGeom>
          <a:noFill/>
          <a:ln/>
        </p:spPr>
        <p:txBody>
          <a:bodyPr wrap="square" lIns="0" tIns="0" rIns="0" bIns="0" rtlCol="0" anchor="t"/>
          <a:lstStyle/>
          <a:p>
            <a:pPr algn="ctr"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Taux standard pour tout établissement BTP éligible ZFANG en Martinique</a:t>
            </a:r>
            <a:endParaRPr lang="en-US" sz="950" dirty="0"/>
          </a:p>
        </p:txBody>
      </p:sp>
      <p:sp>
        <p:nvSpPr>
          <p:cNvPr id="17" name="Text 15"/>
          <p:cNvSpPr/>
          <p:nvPr/>
        </p:nvSpPr>
        <p:spPr>
          <a:xfrm>
            <a:off x="5575340" y="5488305"/>
            <a:ext cx="1701165" cy="407313"/>
          </a:xfrm>
          <a:prstGeom prst="rect">
            <a:avLst/>
          </a:prstGeom>
          <a:noFill/>
          <a:ln/>
        </p:spPr>
        <p:txBody>
          <a:bodyPr wrap="none" lIns="0" tIns="0" rIns="0" bIns="0" rtlCol="0" anchor="t"/>
          <a:lstStyle/>
          <a:p>
            <a:pPr algn="ctr" indent="0" marL="0">
              <a:lnSpc>
                <a:spcPts val="3200"/>
              </a:lnSpc>
              <a:buNone/>
            </a:pPr>
            <a:r>
              <a:rPr lang="en-US" sz="3200" dirty="0">
                <a:solidFill>
                  <a:srgbClr val="3D3E44"/>
                </a:solidFill>
                <a:latin typeface="Montserrat Medium" pitchFamily="34" charset="0"/>
                <a:ea typeface="Montserrat Medium" pitchFamily="34" charset="-122"/>
                <a:cs typeface="Montserrat Medium" pitchFamily="34" charset="-120"/>
              </a:rPr>
              <a:t>100%</a:t>
            </a:r>
            <a:endParaRPr lang="en-US" sz="3200" dirty="0"/>
          </a:p>
        </p:txBody>
      </p:sp>
      <p:sp>
        <p:nvSpPr>
          <p:cNvPr id="18" name="Text 16"/>
          <p:cNvSpPr/>
          <p:nvPr/>
        </p:nvSpPr>
        <p:spPr>
          <a:xfrm>
            <a:off x="5575340" y="6003488"/>
            <a:ext cx="1701165" cy="385763"/>
          </a:xfrm>
          <a:prstGeom prst="rect">
            <a:avLst/>
          </a:prstGeom>
          <a:noFill/>
          <a:ln/>
        </p:spPr>
        <p:txBody>
          <a:bodyPr wrap="square" lIns="0" tIns="0" rIns="0" bIns="0" rtlCol="0" anchor="t"/>
          <a:lstStyle/>
          <a:p>
            <a:pPr algn="ctr"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Abattement CFE majoré</a:t>
            </a:r>
            <a:endParaRPr lang="en-US" sz="1200" dirty="0"/>
          </a:p>
        </p:txBody>
      </p:sp>
      <p:sp>
        <p:nvSpPr>
          <p:cNvPr id="19" name="Text 17"/>
          <p:cNvSpPr/>
          <p:nvPr/>
        </p:nvSpPr>
        <p:spPr>
          <a:xfrm>
            <a:off x="5575340" y="6426279"/>
            <a:ext cx="1701165" cy="592455"/>
          </a:xfrm>
          <a:prstGeom prst="rect">
            <a:avLst/>
          </a:prstGeom>
          <a:noFill/>
          <a:ln/>
        </p:spPr>
        <p:txBody>
          <a:bodyPr wrap="square" lIns="0" tIns="0" rIns="0" bIns="0" rtlCol="0" anchor="t"/>
          <a:lstStyle/>
          <a:p>
            <a:pPr algn="ctr"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Taux applicable au secteur BTP expressément visé par le 3° du III de l'article 44 quaterdecies</a:t>
            </a:r>
            <a:endParaRPr lang="en-US" sz="950" dirty="0"/>
          </a:p>
        </p:txBody>
      </p:sp>
      <p:sp>
        <p:nvSpPr>
          <p:cNvPr id="20" name="Text 18"/>
          <p:cNvSpPr/>
          <p:nvPr/>
        </p:nvSpPr>
        <p:spPr>
          <a:xfrm>
            <a:off x="7353657" y="5488305"/>
            <a:ext cx="1701165" cy="407313"/>
          </a:xfrm>
          <a:prstGeom prst="rect">
            <a:avLst/>
          </a:prstGeom>
          <a:noFill/>
          <a:ln/>
        </p:spPr>
        <p:txBody>
          <a:bodyPr wrap="none" lIns="0" tIns="0" rIns="0" bIns="0" rtlCol="0" anchor="t"/>
          <a:lstStyle/>
          <a:p>
            <a:pPr algn="ctr" indent="0" marL="0">
              <a:lnSpc>
                <a:spcPts val="3200"/>
              </a:lnSpc>
              <a:buNone/>
            </a:pPr>
            <a:r>
              <a:rPr lang="en-US" sz="3200" dirty="0">
                <a:solidFill>
                  <a:srgbClr val="3D3E44"/>
                </a:solidFill>
                <a:latin typeface="Montserrat Medium" pitchFamily="34" charset="0"/>
                <a:ea typeface="Montserrat Medium" pitchFamily="34" charset="-122"/>
                <a:cs typeface="Montserrat Medium" pitchFamily="34" charset="-120"/>
              </a:rPr>
              <a:t>80%</a:t>
            </a:r>
            <a:endParaRPr lang="en-US" sz="3200" dirty="0"/>
          </a:p>
        </p:txBody>
      </p:sp>
      <p:sp>
        <p:nvSpPr>
          <p:cNvPr id="21" name="Text 19"/>
          <p:cNvSpPr/>
          <p:nvPr/>
        </p:nvSpPr>
        <p:spPr>
          <a:xfrm>
            <a:off x="7353657" y="6003488"/>
            <a:ext cx="1701165" cy="385763"/>
          </a:xfrm>
          <a:prstGeom prst="rect">
            <a:avLst/>
          </a:prstGeom>
          <a:noFill/>
          <a:ln/>
        </p:spPr>
        <p:txBody>
          <a:bodyPr wrap="square" lIns="0" tIns="0" rIns="0" bIns="0" rtlCol="0" anchor="t"/>
          <a:lstStyle/>
          <a:p>
            <a:pPr algn="ctr"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Abattement TFPB majoré</a:t>
            </a:r>
            <a:endParaRPr lang="en-US" sz="1200" dirty="0"/>
          </a:p>
        </p:txBody>
      </p:sp>
      <p:sp>
        <p:nvSpPr>
          <p:cNvPr id="22" name="Text 20"/>
          <p:cNvSpPr/>
          <p:nvPr/>
        </p:nvSpPr>
        <p:spPr>
          <a:xfrm>
            <a:off x="7353657" y="6426279"/>
            <a:ext cx="1701165" cy="592455"/>
          </a:xfrm>
          <a:prstGeom prst="rect">
            <a:avLst/>
          </a:prstGeom>
          <a:noFill/>
          <a:ln/>
        </p:spPr>
        <p:txBody>
          <a:bodyPr wrap="square" lIns="0" tIns="0" rIns="0" bIns="0" rtlCol="0" anchor="t"/>
          <a:lstStyle/>
          <a:p>
            <a:pPr algn="ctr"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Pour les immeubles BTP situés en Martinique rattachés à un établissement éligible ZFANG</a:t>
            </a:r>
            <a:endParaRPr lang="en-US" sz="950" dirty="0"/>
          </a:p>
        </p:txBody>
      </p:sp>
      <p:sp>
        <p:nvSpPr>
          <p:cNvPr id="23" name="Text 21"/>
          <p:cNvSpPr/>
          <p:nvPr/>
        </p:nvSpPr>
        <p:spPr>
          <a:xfrm>
            <a:off x="9131975" y="5488305"/>
            <a:ext cx="1701284" cy="407313"/>
          </a:xfrm>
          <a:prstGeom prst="rect">
            <a:avLst/>
          </a:prstGeom>
          <a:noFill/>
          <a:ln/>
        </p:spPr>
        <p:txBody>
          <a:bodyPr wrap="none" lIns="0" tIns="0" rIns="0" bIns="0" rtlCol="0" anchor="t"/>
          <a:lstStyle/>
          <a:p>
            <a:pPr algn="ctr" indent="0" marL="0">
              <a:lnSpc>
                <a:spcPts val="3200"/>
              </a:lnSpc>
              <a:buNone/>
            </a:pPr>
            <a:r>
              <a:rPr lang="en-US" sz="3200" dirty="0">
                <a:solidFill>
                  <a:srgbClr val="3D3E44"/>
                </a:solidFill>
                <a:latin typeface="Montserrat Medium" pitchFamily="34" charset="0"/>
                <a:ea typeface="Montserrat Medium" pitchFamily="34" charset="-122"/>
                <a:cs typeface="Montserrat Medium" pitchFamily="34" charset="-120"/>
              </a:rPr>
              <a:t>150K€</a:t>
            </a:r>
            <a:endParaRPr lang="en-US" sz="3200" dirty="0"/>
          </a:p>
        </p:txBody>
      </p:sp>
      <p:sp>
        <p:nvSpPr>
          <p:cNvPr id="24" name="Text 22"/>
          <p:cNvSpPr/>
          <p:nvPr/>
        </p:nvSpPr>
        <p:spPr>
          <a:xfrm>
            <a:off x="9209008" y="6003488"/>
            <a:ext cx="1547098" cy="192881"/>
          </a:xfrm>
          <a:prstGeom prst="rect">
            <a:avLst/>
          </a:prstGeom>
          <a:noFill/>
          <a:ln/>
        </p:spPr>
        <p:txBody>
          <a:bodyPr wrap="none" lIns="0" tIns="0" rIns="0" bIns="0" rtlCol="0" anchor="t"/>
          <a:lstStyle/>
          <a:p>
            <a:pPr algn="ctr" indent="0" marL="0">
              <a:lnSpc>
                <a:spcPts val="1500"/>
              </a:lnSpc>
              <a:buNone/>
            </a:pPr>
            <a:r>
              <a:rPr lang="en-US" sz="1200" dirty="0">
                <a:solidFill>
                  <a:srgbClr val="3D3E44"/>
                </a:solidFill>
                <a:latin typeface="Montserrat Medium" pitchFamily="34" charset="0"/>
                <a:ea typeface="Montserrat Medium" pitchFamily="34" charset="-122"/>
                <a:cs typeface="Montserrat Medium" pitchFamily="34" charset="-120"/>
              </a:rPr>
              <a:t>Plafond CFE annuel</a:t>
            </a:r>
            <a:endParaRPr lang="en-US" sz="1200" dirty="0"/>
          </a:p>
        </p:txBody>
      </p:sp>
      <p:sp>
        <p:nvSpPr>
          <p:cNvPr id="25" name="Text 23"/>
          <p:cNvSpPr/>
          <p:nvPr/>
        </p:nvSpPr>
        <p:spPr>
          <a:xfrm>
            <a:off x="9131975" y="6233398"/>
            <a:ext cx="1701284" cy="444341"/>
          </a:xfrm>
          <a:prstGeom prst="rect">
            <a:avLst/>
          </a:prstGeom>
          <a:noFill/>
          <a:ln/>
        </p:spPr>
        <p:txBody>
          <a:bodyPr wrap="square" lIns="0" tIns="0" rIns="0" bIns="0" rtlCol="0" anchor="t"/>
          <a:lstStyle/>
          <a:p>
            <a:pPr algn="ctr"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Montant maximal de la base d'abattement de CFE par établissement et par an</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797022" y="1526143"/>
            <a:ext cx="7036237" cy="771525"/>
          </a:xfrm>
          <a:prstGeom prst="rect">
            <a:avLst/>
          </a:prstGeom>
          <a:noFill/>
          <a:ln/>
        </p:spPr>
        <p:txBody>
          <a:bodyPr wrap="square" lIns="0" tIns="0" rIns="0" bIns="0" rtlCol="0" anchor="t"/>
          <a:lstStyle/>
          <a:p>
            <a:pPr algn="l" indent="0" marL="0">
              <a:lnSpc>
                <a:spcPts val="3000"/>
              </a:lnSpc>
              <a:buNone/>
            </a:pPr>
            <a:r>
              <a:rPr lang="en-US" sz="2400" dirty="0">
                <a:solidFill>
                  <a:srgbClr val="74767D"/>
                </a:solidFill>
                <a:latin typeface="Montserrat Medium" pitchFamily="34" charset="0"/>
                <a:ea typeface="Montserrat Medium" pitchFamily="34" charset="-122"/>
                <a:cs typeface="Montserrat Medium" pitchFamily="34" charset="-120"/>
              </a:rPr>
              <a:t>Conditions Opérationnelles pour Bénéficier du ZFANG</a:t>
            </a:r>
            <a:endParaRPr lang="en-US" sz="2400" dirty="0"/>
          </a:p>
        </p:txBody>
      </p:sp>
      <p:sp>
        <p:nvSpPr>
          <p:cNvPr id="3" name="Shape 1"/>
          <p:cNvSpPr/>
          <p:nvPr/>
        </p:nvSpPr>
        <p:spPr>
          <a:xfrm>
            <a:off x="3797022" y="2421017"/>
            <a:ext cx="1354098" cy="192405"/>
          </a:xfrm>
          <a:prstGeom prst="roundRect">
            <a:avLst>
              <a:gd name="adj" fmla="val 46194"/>
            </a:avLst>
          </a:prstGeom>
          <a:solidFill>
            <a:srgbClr val="DFE1EC"/>
          </a:solidFill>
          <a:ln/>
        </p:spPr>
      </p:sp>
      <p:sp>
        <p:nvSpPr>
          <p:cNvPr id="4" name="Text 2"/>
          <p:cNvSpPr/>
          <p:nvPr/>
        </p:nvSpPr>
        <p:spPr>
          <a:xfrm>
            <a:off x="3871079" y="2458045"/>
            <a:ext cx="1205984" cy="118348"/>
          </a:xfrm>
          <a:prstGeom prst="rect">
            <a:avLst/>
          </a:prstGeom>
          <a:noFill/>
          <a:ln/>
        </p:spPr>
        <p:txBody>
          <a:bodyPr wrap="none" lIns="0" tIns="0" rIns="0" bIns="0" rtlCol="0" anchor="t"/>
          <a:lstStyle/>
          <a:p>
            <a:pPr algn="l" indent="0" marL="0">
              <a:lnSpc>
                <a:spcPts val="900"/>
              </a:lnSpc>
              <a:buNone/>
            </a:pPr>
            <a:r>
              <a:rPr lang="en-US" sz="750" dirty="0">
                <a:solidFill>
                  <a:srgbClr val="3D3E44"/>
                </a:solidFill>
                <a:latin typeface="Inter Light" pitchFamily="34" charset="0"/>
                <a:ea typeface="Inter Light" pitchFamily="34" charset="-122"/>
                <a:cs typeface="Inter Light" pitchFamily="34" charset="-120"/>
              </a:rPr>
              <a:t>CHECKLIST D'ÉLIGIBILITÉ</a:t>
            </a:r>
            <a:endParaRPr lang="en-US" sz="750" dirty="0"/>
          </a:p>
        </p:txBody>
      </p:sp>
      <p:sp>
        <p:nvSpPr>
          <p:cNvPr id="5" name="Text 3"/>
          <p:cNvSpPr/>
          <p:nvPr/>
        </p:nvSpPr>
        <p:spPr>
          <a:xfrm>
            <a:off x="3797022" y="2682835"/>
            <a:ext cx="7036237"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Pour bénéficier concrètement du régime ZFANG, une entreprise du BTP doit vérifier, exploitation par exploitation, le respect de l'ensemble des conditions prévues par les textes. </a:t>
            </a:r>
            <a:endParaRPr lang="en-US" sz="950" dirty="0"/>
          </a:p>
        </p:txBody>
      </p:sp>
      <p:sp>
        <p:nvSpPr>
          <p:cNvPr id="6" name="Text 4"/>
          <p:cNvSpPr/>
          <p:nvPr/>
        </p:nvSpPr>
        <p:spPr>
          <a:xfrm>
            <a:off x="3797022" y="3048476"/>
            <a:ext cx="7036237"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Cette vérification est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indispensable</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avant toute application des abattements dans la liasse fiscale. Il convient également de rappeler que l'option pour le régime ZFANG est </a:t>
            </a:r>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irrévocable</a:t>
            </a:r>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 : elle vaut renonciation aux autres régimes zonés auxquels l'entreprise pourrait prétendre.</a:t>
            </a:r>
            <a:endParaRPr lang="en-US" sz="950" dirty="0"/>
          </a:p>
        </p:txBody>
      </p:sp>
      <p:sp>
        <p:nvSpPr>
          <p:cNvPr id="7" name="Shape 5"/>
          <p:cNvSpPr/>
          <p:nvPr/>
        </p:nvSpPr>
        <p:spPr>
          <a:xfrm>
            <a:off x="3797022" y="3562231"/>
            <a:ext cx="7036237" cy="2269569"/>
          </a:xfrm>
          <a:prstGeom prst="roundRect">
            <a:avLst>
              <a:gd name="adj" fmla="val 4895"/>
            </a:avLst>
          </a:prstGeom>
          <a:noFill/>
          <a:ln w="7620">
            <a:solidFill>
              <a:srgbClr val="000000">
                <a:alpha val="8000"/>
              </a:srgbClr>
            </a:solidFill>
            <a:prstDash val="solid"/>
          </a:ln>
        </p:spPr>
      </p:sp>
      <p:sp>
        <p:nvSpPr>
          <p:cNvPr id="8" name="Shape 6"/>
          <p:cNvSpPr/>
          <p:nvPr/>
        </p:nvSpPr>
        <p:spPr>
          <a:xfrm>
            <a:off x="3804642" y="3569851"/>
            <a:ext cx="7020997" cy="237411"/>
          </a:xfrm>
          <a:prstGeom prst="rect">
            <a:avLst/>
          </a:prstGeom>
          <a:solidFill>
            <a:srgbClr val="FFFFFF">
              <a:alpha val="4000"/>
            </a:srgbClr>
          </a:solidFill>
          <a:ln/>
        </p:spPr>
      </p:sp>
      <p:sp>
        <p:nvSpPr>
          <p:cNvPr id="9" name="Text 7"/>
          <p:cNvSpPr/>
          <p:nvPr/>
        </p:nvSpPr>
        <p:spPr>
          <a:xfrm>
            <a:off x="3928110" y="3614499"/>
            <a:ext cx="1855708" cy="148114"/>
          </a:xfrm>
          <a:prstGeom prst="rect">
            <a:avLst/>
          </a:prstGeom>
          <a:noFill/>
          <a:ln/>
        </p:spPr>
        <p:txBody>
          <a:bodyPr wrap="non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Condition</a:t>
            </a:r>
            <a:endParaRPr lang="en-US" sz="950" dirty="0"/>
          </a:p>
        </p:txBody>
      </p:sp>
      <p:sp>
        <p:nvSpPr>
          <p:cNvPr id="10" name="Text 8"/>
          <p:cNvSpPr/>
          <p:nvPr/>
        </p:nvSpPr>
        <p:spPr>
          <a:xfrm>
            <a:off x="6038136" y="3614499"/>
            <a:ext cx="4664154" cy="148114"/>
          </a:xfrm>
          <a:prstGeom prst="rect">
            <a:avLst/>
          </a:prstGeom>
          <a:noFill/>
          <a:ln/>
        </p:spPr>
        <p:txBody>
          <a:bodyPr wrap="non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Détail / Référence</a:t>
            </a:r>
            <a:endParaRPr lang="en-US" sz="950" dirty="0"/>
          </a:p>
        </p:txBody>
      </p:sp>
      <p:sp>
        <p:nvSpPr>
          <p:cNvPr id="11" name="Shape 9"/>
          <p:cNvSpPr/>
          <p:nvPr/>
        </p:nvSpPr>
        <p:spPr>
          <a:xfrm>
            <a:off x="3804642" y="3807262"/>
            <a:ext cx="7020997" cy="385524"/>
          </a:xfrm>
          <a:prstGeom prst="rect">
            <a:avLst/>
          </a:prstGeom>
          <a:solidFill>
            <a:srgbClr val="000000">
              <a:alpha val="4000"/>
            </a:srgbClr>
          </a:solidFill>
          <a:ln/>
        </p:spPr>
      </p:sp>
      <p:sp>
        <p:nvSpPr>
          <p:cNvPr id="12" name="Text 10"/>
          <p:cNvSpPr/>
          <p:nvPr/>
        </p:nvSpPr>
        <p:spPr>
          <a:xfrm>
            <a:off x="3928110" y="3851910"/>
            <a:ext cx="1855708"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Localisation</a:t>
            </a:r>
            <a:endParaRPr lang="en-US" sz="950" dirty="0"/>
          </a:p>
        </p:txBody>
      </p:sp>
      <p:sp>
        <p:nvSpPr>
          <p:cNvPr id="13" name="Text 11"/>
          <p:cNvSpPr/>
          <p:nvPr/>
        </p:nvSpPr>
        <p:spPr>
          <a:xfrm>
            <a:off x="6038136" y="3851910"/>
            <a:ext cx="4664154"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Exploitation/établissement situé en Martinique (Guadeloupe, Guyane, La Réunion, Mayotte acceptés)</a:t>
            </a:r>
            <a:endParaRPr lang="en-US" sz="950" dirty="0"/>
          </a:p>
        </p:txBody>
      </p:sp>
      <p:sp>
        <p:nvSpPr>
          <p:cNvPr id="14" name="Shape 12"/>
          <p:cNvSpPr/>
          <p:nvPr/>
        </p:nvSpPr>
        <p:spPr>
          <a:xfrm>
            <a:off x="3804642" y="4192786"/>
            <a:ext cx="7020997" cy="237411"/>
          </a:xfrm>
          <a:prstGeom prst="rect">
            <a:avLst/>
          </a:prstGeom>
          <a:solidFill>
            <a:srgbClr val="FFFFFF">
              <a:alpha val="4000"/>
            </a:srgbClr>
          </a:solidFill>
          <a:ln/>
        </p:spPr>
      </p:sp>
      <p:sp>
        <p:nvSpPr>
          <p:cNvPr id="15" name="Text 13"/>
          <p:cNvSpPr/>
          <p:nvPr/>
        </p:nvSpPr>
        <p:spPr>
          <a:xfrm>
            <a:off x="3928110" y="4237434"/>
            <a:ext cx="1855708"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Taille</a:t>
            </a:r>
            <a:endParaRPr lang="en-US" sz="950" dirty="0"/>
          </a:p>
        </p:txBody>
      </p:sp>
      <p:sp>
        <p:nvSpPr>
          <p:cNvPr id="16" name="Text 14"/>
          <p:cNvSpPr/>
          <p:nvPr/>
        </p:nvSpPr>
        <p:spPr>
          <a:xfrm>
            <a:off x="6038136" y="4237434"/>
            <a:ext cx="4664154"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Moins de 250 salariés ET chiffre d'affaires annuel inférieur à 50 M€</a:t>
            </a:r>
            <a:endParaRPr lang="en-US" sz="950" dirty="0"/>
          </a:p>
        </p:txBody>
      </p:sp>
      <p:sp>
        <p:nvSpPr>
          <p:cNvPr id="17" name="Shape 15"/>
          <p:cNvSpPr/>
          <p:nvPr/>
        </p:nvSpPr>
        <p:spPr>
          <a:xfrm>
            <a:off x="3804642" y="4430197"/>
            <a:ext cx="7020997" cy="237411"/>
          </a:xfrm>
          <a:prstGeom prst="rect">
            <a:avLst/>
          </a:prstGeom>
          <a:solidFill>
            <a:srgbClr val="000000">
              <a:alpha val="4000"/>
            </a:srgbClr>
          </a:solidFill>
          <a:ln/>
        </p:spPr>
      </p:sp>
      <p:sp>
        <p:nvSpPr>
          <p:cNvPr id="18" name="Text 16"/>
          <p:cNvSpPr/>
          <p:nvPr/>
        </p:nvSpPr>
        <p:spPr>
          <a:xfrm>
            <a:off x="3928110" y="4474845"/>
            <a:ext cx="1855708"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Régime d'imposition</a:t>
            </a:r>
            <a:endParaRPr lang="en-US" sz="950" dirty="0"/>
          </a:p>
        </p:txBody>
      </p:sp>
      <p:sp>
        <p:nvSpPr>
          <p:cNvPr id="19" name="Text 17"/>
          <p:cNvSpPr/>
          <p:nvPr/>
        </p:nvSpPr>
        <p:spPr>
          <a:xfrm>
            <a:off x="6038136" y="4474845"/>
            <a:ext cx="4664154"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IR ou IS — régime réel (normal ou simplifié) ou micro (50-0, 64 bis, 102 ter)</a:t>
            </a:r>
            <a:endParaRPr lang="en-US" sz="950" dirty="0"/>
          </a:p>
        </p:txBody>
      </p:sp>
      <p:sp>
        <p:nvSpPr>
          <p:cNvPr id="20" name="Shape 18"/>
          <p:cNvSpPr/>
          <p:nvPr/>
        </p:nvSpPr>
        <p:spPr>
          <a:xfrm>
            <a:off x="3804642" y="4667607"/>
            <a:ext cx="7020997" cy="385524"/>
          </a:xfrm>
          <a:prstGeom prst="rect">
            <a:avLst/>
          </a:prstGeom>
          <a:solidFill>
            <a:srgbClr val="FFFFFF">
              <a:alpha val="4000"/>
            </a:srgbClr>
          </a:solidFill>
          <a:ln/>
        </p:spPr>
      </p:sp>
      <p:sp>
        <p:nvSpPr>
          <p:cNvPr id="21" name="Text 19"/>
          <p:cNvSpPr/>
          <p:nvPr/>
        </p:nvSpPr>
        <p:spPr>
          <a:xfrm>
            <a:off x="3928110" y="4712256"/>
            <a:ext cx="1855708"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Secteur d'activité</a:t>
            </a:r>
            <a:endParaRPr lang="en-US" sz="950" dirty="0"/>
          </a:p>
        </p:txBody>
      </p:sp>
      <p:sp>
        <p:nvSpPr>
          <p:cNvPr id="22" name="Text 20"/>
          <p:cNvSpPr/>
          <p:nvPr/>
        </p:nvSpPr>
        <p:spPr>
          <a:xfrm>
            <a:off x="6038136" y="4712256"/>
            <a:ext cx="4664154"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Activité principale relevant d'un secteur éligible à 199 undecies B ; pour le taux majoré : secteur listé au 3° du III (incluant expressément le BTP)</a:t>
            </a:r>
            <a:endParaRPr lang="en-US" sz="950" dirty="0"/>
          </a:p>
        </p:txBody>
      </p:sp>
      <p:sp>
        <p:nvSpPr>
          <p:cNvPr id="23" name="Shape 21"/>
          <p:cNvSpPr/>
          <p:nvPr/>
        </p:nvSpPr>
        <p:spPr>
          <a:xfrm>
            <a:off x="3804642" y="5053132"/>
            <a:ext cx="7020997" cy="237411"/>
          </a:xfrm>
          <a:prstGeom prst="rect">
            <a:avLst/>
          </a:prstGeom>
          <a:solidFill>
            <a:srgbClr val="000000">
              <a:alpha val="4000"/>
            </a:srgbClr>
          </a:solidFill>
          <a:ln/>
        </p:spPr>
      </p:sp>
      <p:sp>
        <p:nvSpPr>
          <p:cNvPr id="24" name="Text 22"/>
          <p:cNvSpPr/>
          <p:nvPr/>
        </p:nvSpPr>
        <p:spPr>
          <a:xfrm>
            <a:off x="3928110" y="5097780"/>
            <a:ext cx="1855708"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Encadrement UE</a:t>
            </a:r>
            <a:endParaRPr lang="en-US" sz="950" dirty="0"/>
          </a:p>
        </p:txBody>
      </p:sp>
      <p:sp>
        <p:nvSpPr>
          <p:cNvPr id="25" name="Text 23"/>
          <p:cNvSpPr/>
          <p:nvPr/>
        </p:nvSpPr>
        <p:spPr>
          <a:xfrm>
            <a:off x="6038136" y="5097780"/>
            <a:ext cx="4664154"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Respect du Règlement (UE) n°651/2014 — RGEC (aides à finalité régionale)</a:t>
            </a:r>
            <a:endParaRPr lang="en-US" sz="950" dirty="0"/>
          </a:p>
        </p:txBody>
      </p:sp>
      <p:sp>
        <p:nvSpPr>
          <p:cNvPr id="26" name="Shape 24"/>
          <p:cNvSpPr/>
          <p:nvPr/>
        </p:nvSpPr>
        <p:spPr>
          <a:xfrm>
            <a:off x="3804642" y="5290542"/>
            <a:ext cx="7020997" cy="533638"/>
          </a:xfrm>
          <a:prstGeom prst="rect">
            <a:avLst/>
          </a:prstGeom>
          <a:solidFill>
            <a:srgbClr val="FFFFFF">
              <a:alpha val="4000"/>
            </a:srgbClr>
          </a:solidFill>
          <a:ln/>
        </p:spPr>
      </p:sp>
      <p:sp>
        <p:nvSpPr>
          <p:cNvPr id="27" name="Text 25"/>
          <p:cNvSpPr/>
          <p:nvPr/>
        </p:nvSpPr>
        <p:spPr>
          <a:xfrm>
            <a:off x="3928110" y="5335191"/>
            <a:ext cx="1855708"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Obligations déclaratives</a:t>
            </a:r>
            <a:endParaRPr lang="en-US" sz="950" dirty="0"/>
          </a:p>
        </p:txBody>
      </p:sp>
      <p:sp>
        <p:nvSpPr>
          <p:cNvPr id="28" name="Text 26"/>
          <p:cNvSpPr/>
          <p:nvPr/>
        </p:nvSpPr>
        <p:spPr>
          <a:xfrm>
            <a:off x="6038136" y="5335191"/>
            <a:ext cx="4664154"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Formulaire 2082 SD (article 44 quaterdecies) + états annexes pour CFE/TFPB ; document annuel joint à la déclaration de résultat (CA, effectif, bénéfice par exploitation, taux d'abattement)</a:t>
            </a:r>
            <a:endParaRPr lang="en-US" sz="950" dirty="0"/>
          </a:p>
        </p:txBody>
      </p:sp>
      <p:sp>
        <p:nvSpPr>
          <p:cNvPr id="29" name="Shape 27"/>
          <p:cNvSpPr/>
          <p:nvPr/>
        </p:nvSpPr>
        <p:spPr>
          <a:xfrm>
            <a:off x="3797022" y="5901214"/>
            <a:ext cx="7036237" cy="802124"/>
          </a:xfrm>
          <a:prstGeom prst="roundRect">
            <a:avLst>
              <a:gd name="adj" fmla="val 13851"/>
            </a:avLst>
          </a:prstGeom>
          <a:solidFill>
            <a:srgbClr val="D0D2E2"/>
          </a:solidFill>
          <a:ln/>
        </p:spPr>
      </p:sp>
      <p:pic>
        <p:nvPicPr>
          <p:cNvPr id="30" name="Image 0" descr="preencoded.png">    </p:cNvPr>
          <p:cNvPicPr>
            <a:picLocks noChangeAspect="1"/>
          </p:cNvPicPr>
          <p:nvPr/>
        </p:nvPicPr>
        <p:blipFill>
          <a:blip r:embed="rId1"/>
          <a:stretch>
            <a:fillRect/>
          </a:stretch>
        </p:blipFill>
        <p:spPr>
          <a:xfrm>
            <a:off x="3920371" y="6061710"/>
            <a:ext cx="154305" cy="123349"/>
          </a:xfrm>
          <a:prstGeom prst="rect">
            <a:avLst/>
          </a:prstGeom>
        </p:spPr>
      </p:pic>
      <p:sp>
        <p:nvSpPr>
          <p:cNvPr id="31" name="Text 28"/>
          <p:cNvSpPr/>
          <p:nvPr/>
        </p:nvSpPr>
        <p:spPr>
          <a:xfrm>
            <a:off x="4198025" y="5993725"/>
            <a:ext cx="6511885" cy="592455"/>
          </a:xfrm>
          <a:prstGeom prst="rect">
            <a:avLst/>
          </a:prstGeom>
          <a:noFill/>
          <a:ln/>
        </p:spPr>
        <p:txBody>
          <a:bodyPr wrap="square" lIns="0" tIns="0" rIns="0" bIns="0" rtlCol="0" anchor="t"/>
          <a:lstStyle/>
          <a:p>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a:t>
            </a:r>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 </a:t>
            </a:r>
            <a:pPr algn="l" indent="0" marL="0">
              <a:lnSpc>
                <a:spcPts val="1150"/>
              </a:lnSpc>
              <a:buNone/>
            </a:pPr>
            <a:r>
              <a:rPr lang="en-US" sz="950" b="1" dirty="0">
                <a:solidFill>
                  <a:srgbClr val="000000"/>
                </a:solidFill>
                <a:latin typeface="Inter Light" pitchFamily="34" charset="0"/>
                <a:ea typeface="Inter Light" pitchFamily="34" charset="-122"/>
                <a:cs typeface="Inter Light" pitchFamily="34" charset="-120"/>
              </a:rPr>
              <a:t>Articulation avec d'autres régimes :</a:t>
            </a:r>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 Le BOFiP précise que lorsque l'entreprise remplit les conditions pour d'autres régimes (entreprises nouvelles, ZRD, BUD, etc.), elle doit opter pour l'un d'eux. L'option ZFANG est irrévocable. Si l'entreprise n'opte pas dans les délais, elle peut accéder de plein droit à ZFANG pour la période restante dès lors qu'elle en remplit encore les conditions.</a:t>
            </a:r>
            <a:endParaRPr lang="en-US" sz="9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2390299" y="1179671"/>
            <a:ext cx="9849803" cy="1079897"/>
          </a:xfrm>
          <a:prstGeom prst="rect">
            <a:avLst/>
          </a:prstGeom>
          <a:noFill/>
          <a:ln/>
        </p:spPr>
        <p:txBody>
          <a:bodyPr wrap="square" lIns="0" tIns="0" rIns="0" bIns="0" rtlCol="0" anchor="t"/>
          <a:lstStyle/>
          <a:p>
            <a:pPr algn="l" indent="0" marL="0">
              <a:lnSpc>
                <a:spcPts val="4250"/>
              </a:lnSpc>
              <a:buNone/>
            </a:pPr>
            <a:r>
              <a:rPr lang="en-US" sz="3400" dirty="0">
                <a:solidFill>
                  <a:srgbClr val="74767D"/>
                </a:solidFill>
                <a:latin typeface="Montserrat Medium" pitchFamily="34" charset="0"/>
                <a:ea typeface="Montserrat Medium" pitchFamily="34" charset="-122"/>
                <a:cs typeface="Montserrat Medium" pitchFamily="34" charset="-120"/>
              </a:rPr>
              <a:t>Synthèse des Aides Fiscales Cumulables pour le BTP Martiniquais</a:t>
            </a:r>
            <a:endParaRPr lang="en-US" sz="3400" dirty="0"/>
          </a:p>
        </p:txBody>
      </p:sp>
      <p:sp>
        <p:nvSpPr>
          <p:cNvPr id="3" name="Shape 1"/>
          <p:cNvSpPr/>
          <p:nvPr/>
        </p:nvSpPr>
        <p:spPr>
          <a:xfrm>
            <a:off x="2390299" y="2501384"/>
            <a:ext cx="2268260" cy="291465"/>
          </a:xfrm>
          <a:prstGeom prst="roundRect">
            <a:avLst>
              <a:gd name="adj" fmla="val 42688"/>
            </a:avLst>
          </a:prstGeom>
          <a:solidFill>
            <a:srgbClr val="DFE1EC"/>
          </a:solidFill>
          <a:ln/>
        </p:spPr>
      </p:sp>
      <p:sp>
        <p:nvSpPr>
          <p:cNvPr id="4" name="Text 2"/>
          <p:cNvSpPr/>
          <p:nvPr/>
        </p:nvSpPr>
        <p:spPr>
          <a:xfrm>
            <a:off x="2493883" y="2553176"/>
            <a:ext cx="2061091" cy="187881"/>
          </a:xfrm>
          <a:prstGeom prst="rect">
            <a:avLst/>
          </a:prstGeom>
          <a:noFill/>
          <a:ln/>
        </p:spPr>
        <p:txBody>
          <a:bodyPr wrap="none" lIns="0" tIns="0" rIns="0" bIns="0" rtlCol="0" anchor="t"/>
          <a:lstStyle/>
          <a:p>
            <a:pPr algn="l" indent="0" marL="0">
              <a:lnSpc>
                <a:spcPts val="1450"/>
              </a:lnSpc>
              <a:buNone/>
            </a:pPr>
            <a:r>
              <a:rPr lang="en-US" sz="1050" dirty="0">
                <a:solidFill>
                  <a:srgbClr val="3D3E44"/>
                </a:solidFill>
                <a:latin typeface="Inter Light" pitchFamily="34" charset="0"/>
                <a:ea typeface="Inter Light" pitchFamily="34" charset="-122"/>
                <a:cs typeface="Inter Light" pitchFamily="34" charset="-120"/>
              </a:rPr>
              <a:t>PACK FISCAL BTP MARTINIQUE</a:t>
            </a:r>
            <a:endParaRPr lang="en-US" sz="1050" dirty="0"/>
          </a:p>
        </p:txBody>
      </p:sp>
      <p:sp>
        <p:nvSpPr>
          <p:cNvPr id="5" name="Text 3"/>
          <p:cNvSpPr/>
          <p:nvPr/>
        </p:nvSpPr>
        <p:spPr>
          <a:xfrm>
            <a:off x="2390299" y="2928818"/>
            <a:ext cx="9849803" cy="939641"/>
          </a:xfrm>
          <a:prstGeom prst="rect">
            <a:avLst/>
          </a:prstGeom>
          <a:noFill/>
          <a:ln/>
        </p:spPr>
        <p:txBody>
          <a:bodyPr wrap="square" lIns="0" tIns="0" rIns="0" bIns="0" rtlCol="0" anchor="t"/>
          <a:lstStyle/>
          <a:p>
            <a:pPr algn="l" indent="0" marL="0">
              <a:lnSpc>
                <a:spcPts val="1850"/>
              </a:lnSpc>
              <a:buNone/>
            </a:pPr>
            <a:r>
              <a:rPr lang="en-US" sz="1350" dirty="0">
                <a:solidFill>
                  <a:srgbClr val="3D3E44"/>
                </a:solidFill>
                <a:latin typeface="Inter Light" pitchFamily="34" charset="0"/>
                <a:ea typeface="Inter Light" pitchFamily="34" charset="-122"/>
                <a:cs typeface="Inter Light" pitchFamily="34" charset="-120"/>
              </a:rPr>
              <a:t>Pour une entreprise de BTP bien structurée en Martinique, le cumul des dispositifs fiscaux disponibles peut constituer un avantage compétitif majeur. L'articulation entre le régime ZFANG, les mécanismes de défiscalisation outre-mer et les dispositifs d'investissement permet de réduire significativement la charge fiscale globale, sous réserve du respect des règles d'ordre et des plafonds imposés par l'encadrement européen.</a:t>
            </a:r>
            <a:endParaRPr lang="en-US" sz="1350" dirty="0"/>
          </a:p>
        </p:txBody>
      </p:sp>
      <p:sp>
        <p:nvSpPr>
          <p:cNvPr id="6" name="Shape 4"/>
          <p:cNvSpPr/>
          <p:nvPr/>
        </p:nvSpPr>
        <p:spPr>
          <a:xfrm>
            <a:off x="2390299" y="4004429"/>
            <a:ext cx="3202662" cy="2432090"/>
          </a:xfrm>
          <a:prstGeom prst="roundRect">
            <a:avLst>
              <a:gd name="adj" fmla="val 6395"/>
            </a:avLst>
          </a:prstGeom>
          <a:solidFill>
            <a:srgbClr val="EFF0F6"/>
          </a:solidFill>
          <a:ln w="7620">
            <a:solidFill>
              <a:srgbClr val="C5C7D2"/>
            </a:solidFill>
            <a:prstDash val="solid"/>
          </a:ln>
        </p:spPr>
      </p:sp>
      <p:sp>
        <p:nvSpPr>
          <p:cNvPr id="7" name="Text 5"/>
          <p:cNvSpPr/>
          <p:nvPr/>
        </p:nvSpPr>
        <p:spPr>
          <a:xfrm>
            <a:off x="2570678" y="4184809"/>
            <a:ext cx="2160032" cy="269915"/>
          </a:xfrm>
          <a:prstGeom prst="rect">
            <a:avLst/>
          </a:prstGeom>
          <a:noFill/>
          <a:ln/>
        </p:spPr>
        <p:txBody>
          <a:bodyPr wrap="none" lIns="0" tIns="0" rIns="0" bIns="0" rtlCol="0" anchor="t"/>
          <a:lstStyle/>
          <a:p>
            <a:pPr algn="l" indent="0" marL="0">
              <a:lnSpc>
                <a:spcPts val="2100"/>
              </a:lnSpc>
              <a:buNone/>
            </a:pPr>
            <a:r>
              <a:rPr lang="en-US" sz="1700" dirty="0">
                <a:solidFill>
                  <a:srgbClr val="3D3E44"/>
                </a:solidFill>
                <a:latin typeface="Montserrat Medium" pitchFamily="34" charset="0"/>
                <a:ea typeface="Montserrat Medium" pitchFamily="34" charset="-122"/>
                <a:cs typeface="Montserrat Medium" pitchFamily="34" charset="-120"/>
              </a:rPr>
              <a:t>ZFANG — IR/IS</a:t>
            </a:r>
            <a:endParaRPr lang="en-US" sz="1700" dirty="0"/>
          </a:p>
        </p:txBody>
      </p:sp>
      <p:sp>
        <p:nvSpPr>
          <p:cNvPr id="8" name="Text 6"/>
          <p:cNvSpPr/>
          <p:nvPr/>
        </p:nvSpPr>
        <p:spPr>
          <a:xfrm>
            <a:off x="2570678" y="4527233"/>
            <a:ext cx="2841903" cy="1728907"/>
          </a:xfrm>
          <a:prstGeom prst="rect">
            <a:avLst/>
          </a:prstGeom>
          <a:noFill/>
          <a:ln/>
        </p:spPr>
        <p:txBody>
          <a:bodyPr wrap="square" lIns="0" tIns="0" rIns="0" bIns="0" rtlCol="0" anchor="t"/>
          <a:lstStyle/>
          <a:p>
            <a:pPr algn="l" marL="342900" indent="-342900">
              <a:lnSpc>
                <a:spcPts val="1850"/>
              </a:lnSpc>
              <a:buSzPct val="100000"/>
              <a:buChar char="•"/>
            </a:pPr>
            <a:r>
              <a:rPr lang="en-US" sz="1350" dirty="0">
                <a:solidFill>
                  <a:srgbClr val="3D3E44"/>
                </a:solidFill>
                <a:latin typeface="Inter Light" pitchFamily="34" charset="0"/>
                <a:ea typeface="Inter Light" pitchFamily="34" charset="-122"/>
                <a:cs typeface="Inter Light" pitchFamily="34" charset="-120"/>
              </a:rPr>
              <a:t>Abattement 50 % (taux de base) sur les bénéfices</a:t>
            </a:r>
            <a:endParaRPr lang="en-US" sz="1350" dirty="0"/>
          </a:p>
          <a:p>
            <a:pPr algn="l" marL="342900" indent="-342900">
              <a:lnSpc>
                <a:spcPts val="1850"/>
              </a:lnSpc>
              <a:buSzPct val="100000"/>
              <a:buChar char="•"/>
            </a:pPr>
            <a:r>
              <a:rPr lang="en-US" sz="1350" dirty="0">
                <a:solidFill>
                  <a:srgbClr val="3D3E44"/>
                </a:solidFill>
                <a:latin typeface="Inter Light" pitchFamily="34" charset="0"/>
                <a:ea typeface="Inter Light" pitchFamily="34" charset="-122"/>
                <a:cs typeface="Inter Light" pitchFamily="34" charset="-120"/>
              </a:rPr>
              <a:t>Abattement majoré possible pour le secteur BTP expressément visé</a:t>
            </a:r>
            <a:endParaRPr lang="en-US" sz="1350" dirty="0"/>
          </a:p>
          <a:p>
            <a:pPr algn="l" marL="342900" indent="-342900">
              <a:lnSpc>
                <a:spcPts val="1850"/>
              </a:lnSpc>
              <a:buSzPct val="100000"/>
              <a:buChar char="•"/>
            </a:pPr>
            <a:r>
              <a:rPr lang="en-US" sz="1350" dirty="0">
                <a:solidFill>
                  <a:srgbClr val="3D3E44"/>
                </a:solidFill>
                <a:latin typeface="Inter Light" pitchFamily="34" charset="0"/>
                <a:ea typeface="Inter Light" pitchFamily="34" charset="-122"/>
                <a:cs typeface="Inter Light" pitchFamily="34" charset="-120"/>
              </a:rPr>
              <a:t>Application exploitation par exploitation</a:t>
            </a:r>
            <a:endParaRPr lang="en-US" sz="1350" dirty="0"/>
          </a:p>
        </p:txBody>
      </p:sp>
      <p:sp>
        <p:nvSpPr>
          <p:cNvPr id="9" name="Shape 7"/>
          <p:cNvSpPr/>
          <p:nvPr/>
        </p:nvSpPr>
        <p:spPr>
          <a:xfrm>
            <a:off x="5713809" y="4004429"/>
            <a:ext cx="3202662" cy="2432090"/>
          </a:xfrm>
          <a:prstGeom prst="roundRect">
            <a:avLst>
              <a:gd name="adj" fmla="val 6395"/>
            </a:avLst>
          </a:prstGeom>
          <a:solidFill>
            <a:srgbClr val="EFF0F6"/>
          </a:solidFill>
          <a:ln w="7620">
            <a:solidFill>
              <a:srgbClr val="C5C7D2"/>
            </a:solidFill>
            <a:prstDash val="solid"/>
          </a:ln>
        </p:spPr>
      </p:sp>
      <p:sp>
        <p:nvSpPr>
          <p:cNvPr id="10" name="Text 8"/>
          <p:cNvSpPr/>
          <p:nvPr/>
        </p:nvSpPr>
        <p:spPr>
          <a:xfrm>
            <a:off x="5894189" y="4184809"/>
            <a:ext cx="2653903" cy="269915"/>
          </a:xfrm>
          <a:prstGeom prst="rect">
            <a:avLst/>
          </a:prstGeom>
          <a:noFill/>
          <a:ln/>
        </p:spPr>
        <p:txBody>
          <a:bodyPr wrap="none" lIns="0" tIns="0" rIns="0" bIns="0" rtlCol="0" anchor="t"/>
          <a:lstStyle/>
          <a:p>
            <a:pPr algn="l" indent="0" marL="0">
              <a:lnSpc>
                <a:spcPts val="2100"/>
              </a:lnSpc>
              <a:buNone/>
            </a:pPr>
            <a:r>
              <a:rPr lang="en-US" sz="1700" dirty="0">
                <a:solidFill>
                  <a:srgbClr val="3D3E44"/>
                </a:solidFill>
                <a:latin typeface="Montserrat Medium" pitchFamily="34" charset="0"/>
                <a:ea typeface="Montserrat Medium" pitchFamily="34" charset="-122"/>
                <a:cs typeface="Montserrat Medium" pitchFamily="34" charset="-120"/>
              </a:rPr>
              <a:t>ZFANG — Impôts locaux</a:t>
            </a:r>
            <a:endParaRPr lang="en-US" sz="1700" dirty="0"/>
          </a:p>
        </p:txBody>
      </p:sp>
      <p:sp>
        <p:nvSpPr>
          <p:cNvPr id="11" name="Text 9"/>
          <p:cNvSpPr/>
          <p:nvPr/>
        </p:nvSpPr>
        <p:spPr>
          <a:xfrm>
            <a:off x="5894189" y="4527233"/>
            <a:ext cx="2841903" cy="1451729"/>
          </a:xfrm>
          <a:prstGeom prst="rect">
            <a:avLst/>
          </a:prstGeom>
          <a:noFill/>
          <a:ln/>
        </p:spPr>
        <p:txBody>
          <a:bodyPr wrap="square" lIns="0" tIns="0" rIns="0" bIns="0" rtlCol="0" anchor="t"/>
          <a:lstStyle/>
          <a:p>
            <a:pPr algn="l" marL="342900" indent="-342900">
              <a:lnSpc>
                <a:spcPts val="1850"/>
              </a:lnSpc>
              <a:buSzPct val="100000"/>
              <a:buChar char="•"/>
            </a:pPr>
            <a:r>
              <a:rPr lang="en-US" sz="1350" dirty="0">
                <a:solidFill>
                  <a:srgbClr val="3D3E44"/>
                </a:solidFill>
                <a:latin typeface="Inter Light" pitchFamily="34" charset="0"/>
                <a:ea typeface="Inter Light" pitchFamily="34" charset="-122"/>
                <a:cs typeface="Inter Light" pitchFamily="34" charset="-120"/>
              </a:rPr>
              <a:t>CFE : abattement 80 % de base, 100 % pour le BTP (plafond 150 k€)</a:t>
            </a:r>
            <a:endParaRPr lang="en-US" sz="1350" dirty="0"/>
          </a:p>
          <a:p>
            <a:pPr algn="l" marL="342900" indent="-342900">
              <a:lnSpc>
                <a:spcPts val="1850"/>
              </a:lnSpc>
              <a:buSzPct val="100000"/>
              <a:buChar char="•"/>
            </a:pPr>
            <a:r>
              <a:rPr lang="en-US" sz="1350" dirty="0">
                <a:solidFill>
                  <a:srgbClr val="3D3E44"/>
                </a:solidFill>
                <a:latin typeface="Inter Light" pitchFamily="34" charset="0"/>
                <a:ea typeface="Inter Light" pitchFamily="34" charset="-122"/>
                <a:cs typeface="Inter Light" pitchFamily="34" charset="-120"/>
              </a:rPr>
              <a:t>Taxe foncière bâtie : 50 %, porté à 80 % pour immeubles BTP éligibles</a:t>
            </a:r>
            <a:endParaRPr lang="en-US" sz="1350" dirty="0"/>
          </a:p>
        </p:txBody>
      </p:sp>
      <p:sp>
        <p:nvSpPr>
          <p:cNvPr id="12" name="Shape 10"/>
          <p:cNvSpPr/>
          <p:nvPr/>
        </p:nvSpPr>
        <p:spPr>
          <a:xfrm>
            <a:off x="9037320" y="4004429"/>
            <a:ext cx="3202781" cy="2432090"/>
          </a:xfrm>
          <a:prstGeom prst="roundRect">
            <a:avLst>
              <a:gd name="adj" fmla="val 6395"/>
            </a:avLst>
          </a:prstGeom>
          <a:solidFill>
            <a:srgbClr val="EFF0F6"/>
          </a:solidFill>
          <a:ln w="7620">
            <a:solidFill>
              <a:srgbClr val="C5C7D2"/>
            </a:solidFill>
            <a:prstDash val="solid"/>
          </a:ln>
        </p:spPr>
      </p:sp>
      <p:sp>
        <p:nvSpPr>
          <p:cNvPr id="13" name="Text 11"/>
          <p:cNvSpPr/>
          <p:nvPr/>
        </p:nvSpPr>
        <p:spPr>
          <a:xfrm>
            <a:off x="9217700" y="4184809"/>
            <a:ext cx="2780943" cy="269915"/>
          </a:xfrm>
          <a:prstGeom prst="rect">
            <a:avLst/>
          </a:prstGeom>
          <a:noFill/>
          <a:ln/>
        </p:spPr>
        <p:txBody>
          <a:bodyPr wrap="none" lIns="0" tIns="0" rIns="0" bIns="0" rtlCol="0" anchor="t"/>
          <a:lstStyle/>
          <a:p>
            <a:pPr algn="l" indent="0" marL="0">
              <a:lnSpc>
                <a:spcPts val="2100"/>
              </a:lnSpc>
              <a:buNone/>
            </a:pPr>
            <a:r>
              <a:rPr lang="en-US" sz="1700" dirty="0">
                <a:solidFill>
                  <a:srgbClr val="3D3E44"/>
                </a:solidFill>
                <a:latin typeface="Montserrat Medium" pitchFamily="34" charset="0"/>
                <a:ea typeface="Montserrat Medium" pitchFamily="34" charset="-122"/>
                <a:cs typeface="Montserrat Medium" pitchFamily="34" charset="-120"/>
              </a:rPr>
              <a:t>Défiscalisation outre-mer</a:t>
            </a:r>
            <a:endParaRPr lang="en-US" sz="1700" dirty="0"/>
          </a:p>
        </p:txBody>
      </p:sp>
      <p:sp>
        <p:nvSpPr>
          <p:cNvPr id="14" name="Text 12"/>
          <p:cNvSpPr/>
          <p:nvPr/>
        </p:nvSpPr>
        <p:spPr>
          <a:xfrm>
            <a:off x="9217700" y="4527233"/>
            <a:ext cx="2842022" cy="1728907"/>
          </a:xfrm>
          <a:prstGeom prst="rect">
            <a:avLst/>
          </a:prstGeom>
          <a:noFill/>
          <a:ln/>
        </p:spPr>
        <p:txBody>
          <a:bodyPr wrap="square" lIns="0" tIns="0" rIns="0" bIns="0" rtlCol="0" anchor="t"/>
          <a:lstStyle/>
          <a:p>
            <a:pPr algn="l" marL="342900" indent="-342900">
              <a:lnSpc>
                <a:spcPts val="1850"/>
              </a:lnSpc>
              <a:buSzPct val="100000"/>
              <a:buChar char="•"/>
            </a:pPr>
            <a:r>
              <a:rPr lang="en-US" sz="1350" dirty="0">
                <a:solidFill>
                  <a:srgbClr val="3D3E44"/>
                </a:solidFill>
                <a:latin typeface="Inter Light" pitchFamily="34" charset="0"/>
                <a:ea typeface="Inter Light" pitchFamily="34" charset="-122"/>
                <a:cs typeface="Inter Light" pitchFamily="34" charset="-120"/>
              </a:rPr>
              <a:t>Réduction IR — investissements productifs (art. 199 undecies B)</a:t>
            </a:r>
            <a:endParaRPr lang="en-US" sz="1350" dirty="0"/>
          </a:p>
          <a:p>
            <a:pPr algn="l" marL="342900" indent="-342900">
              <a:lnSpc>
                <a:spcPts val="1850"/>
              </a:lnSpc>
              <a:buSzPct val="100000"/>
              <a:buChar char="•"/>
            </a:pPr>
            <a:r>
              <a:rPr lang="en-US" sz="1350" dirty="0">
                <a:solidFill>
                  <a:srgbClr val="3D3E44"/>
                </a:solidFill>
                <a:latin typeface="Inter Light" pitchFamily="34" charset="0"/>
                <a:ea typeface="Inter Light" pitchFamily="34" charset="-122"/>
                <a:cs typeface="Inter Light" pitchFamily="34" charset="-120"/>
              </a:rPr>
              <a:t>Déduction IS — investissements outre-mer (art. 217 undecies)</a:t>
            </a:r>
            <a:endParaRPr lang="en-US" sz="1350" dirty="0"/>
          </a:p>
          <a:p>
            <a:pPr algn="l" marL="342900" indent="-342900">
              <a:lnSpc>
                <a:spcPts val="1850"/>
              </a:lnSpc>
              <a:buSzPct val="100000"/>
              <a:buChar char="•"/>
            </a:pPr>
            <a:r>
              <a:rPr lang="en-US" sz="1350" dirty="0">
                <a:solidFill>
                  <a:srgbClr val="3D3E44"/>
                </a:solidFill>
                <a:latin typeface="Inter Light" pitchFamily="34" charset="0"/>
                <a:ea typeface="Inter Light" pitchFamily="34" charset="-122"/>
                <a:cs typeface="Inter Light" pitchFamily="34" charset="-120"/>
              </a:rPr>
              <a:t>Cumul possible avec ZFANG dans l'ordre BOFiP</a:t>
            </a:r>
            <a:endParaRPr lang="en-US" sz="1350" dirty="0"/>
          </a:p>
        </p:txBody>
      </p:sp>
      <p:sp>
        <p:nvSpPr>
          <p:cNvPr id="15" name="Text 13"/>
          <p:cNvSpPr/>
          <p:nvPr/>
        </p:nvSpPr>
        <p:spPr>
          <a:xfrm>
            <a:off x="2390299" y="6617851"/>
            <a:ext cx="3456027" cy="431959"/>
          </a:xfrm>
          <a:prstGeom prst="rect">
            <a:avLst/>
          </a:prstGeom>
          <a:noFill/>
          <a:ln/>
        </p:spPr>
        <p:txBody>
          <a:bodyPr wrap="none" lIns="0" tIns="0" rIns="0" bIns="0" rtlCol="0" anchor="t"/>
          <a:lstStyle/>
          <a:p>
            <a:pPr algn="l" indent="0" marL="0">
              <a:lnSpc>
                <a:spcPts val="3400"/>
              </a:lnSpc>
              <a:buNone/>
            </a:pPr>
            <a:endParaRPr lang="en-US" sz="2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3797022" y="339447"/>
            <a:ext cx="7036237" cy="617220"/>
          </a:xfrm>
          <a:prstGeom prst="rect">
            <a:avLst/>
          </a:prstGeom>
          <a:noFill/>
          <a:ln/>
        </p:spPr>
        <p:txBody>
          <a:bodyPr wrap="square" lIns="0" tIns="0" rIns="0" bIns="0" rtlCol="0" anchor="t"/>
          <a:lstStyle/>
          <a:p>
            <a:pPr algn="l" indent="0" marL="0">
              <a:lnSpc>
                <a:spcPts val="2400"/>
              </a:lnSpc>
              <a:buNone/>
            </a:pPr>
            <a:r>
              <a:rPr lang="en-US" sz="1900" dirty="0">
                <a:solidFill>
                  <a:srgbClr val="74767D"/>
                </a:solidFill>
                <a:latin typeface="Montserrat Medium" pitchFamily="34" charset="0"/>
                <a:ea typeface="Montserrat Medium" pitchFamily="34" charset="-122"/>
                <a:cs typeface="Montserrat Medium" pitchFamily="34" charset="-120"/>
              </a:rPr>
              <a:t>Aides à l'investissement productif — Article 199 undecies B du CGI</a:t>
            </a:r>
            <a:endParaRPr lang="en-US" sz="1900" dirty="0"/>
          </a:p>
        </p:txBody>
      </p:sp>
      <p:sp>
        <p:nvSpPr>
          <p:cNvPr id="3" name="Text 1"/>
          <p:cNvSpPr/>
          <p:nvPr/>
        </p:nvSpPr>
        <p:spPr>
          <a:xfrm>
            <a:off x="3797022" y="1080016"/>
            <a:ext cx="7036237" cy="740569"/>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Les entreprises qui exploitent leurs investissements en Martinique peuvent bénéficier, via leurs associés personnes physiques ou des montages en sociétés de personnes, d'une réduction d'impôt sur le revenu pour les investissements productifs neufs réalisés outre-mer. Les investissements productifs éligibles comprennent les acquisitions ou créations d'immobilisations corporelles neuves et amortissables, affectées aux activités relevant des secteurs éligibles. Le BTP est expressément inclus parmi ces secteurs productifs éligibles.</a:t>
            </a:r>
            <a:endParaRPr lang="en-US" sz="950" dirty="0"/>
          </a:p>
        </p:txBody>
      </p:sp>
      <p:sp>
        <p:nvSpPr>
          <p:cNvPr id="4" name="Shape 2"/>
          <p:cNvSpPr/>
          <p:nvPr/>
        </p:nvSpPr>
        <p:spPr>
          <a:xfrm>
            <a:off x="3797022" y="1889998"/>
            <a:ext cx="7036237" cy="2328386"/>
          </a:xfrm>
          <a:prstGeom prst="roundRect">
            <a:avLst>
              <a:gd name="adj" fmla="val 4772"/>
            </a:avLst>
          </a:prstGeom>
          <a:noFill/>
          <a:ln w="7620">
            <a:solidFill>
              <a:srgbClr val="000000">
                <a:alpha val="8000"/>
              </a:srgbClr>
            </a:solidFill>
            <a:prstDash val="solid"/>
          </a:ln>
        </p:spPr>
      </p:sp>
      <p:sp>
        <p:nvSpPr>
          <p:cNvPr id="5" name="Shape 3"/>
          <p:cNvSpPr/>
          <p:nvPr/>
        </p:nvSpPr>
        <p:spPr>
          <a:xfrm>
            <a:off x="3804642" y="1897618"/>
            <a:ext cx="7020997" cy="237411"/>
          </a:xfrm>
          <a:prstGeom prst="rect">
            <a:avLst/>
          </a:prstGeom>
          <a:solidFill>
            <a:srgbClr val="FFFFFF">
              <a:alpha val="4000"/>
            </a:srgbClr>
          </a:solidFill>
          <a:ln/>
        </p:spPr>
      </p:sp>
      <p:sp>
        <p:nvSpPr>
          <p:cNvPr id="6" name="Text 4"/>
          <p:cNvSpPr/>
          <p:nvPr/>
        </p:nvSpPr>
        <p:spPr>
          <a:xfrm>
            <a:off x="3928110" y="1942267"/>
            <a:ext cx="2206823" cy="148114"/>
          </a:xfrm>
          <a:prstGeom prst="rect">
            <a:avLst/>
          </a:prstGeom>
          <a:noFill/>
          <a:ln/>
        </p:spPr>
        <p:txBody>
          <a:bodyPr wrap="non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Élément</a:t>
            </a:r>
            <a:endParaRPr lang="en-US" sz="950" dirty="0"/>
          </a:p>
        </p:txBody>
      </p:sp>
      <p:sp>
        <p:nvSpPr>
          <p:cNvPr id="7" name="Text 5"/>
          <p:cNvSpPr/>
          <p:nvPr/>
        </p:nvSpPr>
        <p:spPr>
          <a:xfrm>
            <a:off x="6389251" y="1942267"/>
            <a:ext cx="4313039" cy="148114"/>
          </a:xfrm>
          <a:prstGeom prst="rect">
            <a:avLst/>
          </a:prstGeom>
          <a:noFill/>
          <a:ln/>
        </p:spPr>
        <p:txBody>
          <a:bodyPr wrap="none" lIns="0" tIns="0" rIns="0" bIns="0" rtlCol="0" anchor="t"/>
          <a:lstStyle/>
          <a:p>
            <a:pPr algn="l" indent="0" marL="0">
              <a:lnSpc>
                <a:spcPts val="1150"/>
              </a:lnSpc>
              <a:buNone/>
            </a:pPr>
            <a:r>
              <a:rPr lang="en-US" sz="950" b="1" dirty="0">
                <a:solidFill>
                  <a:srgbClr val="3D3E44"/>
                </a:solidFill>
                <a:latin typeface="Inter Light" pitchFamily="34" charset="0"/>
                <a:ea typeface="Inter Light" pitchFamily="34" charset="-122"/>
                <a:cs typeface="Inter Light" pitchFamily="34" charset="-120"/>
              </a:rPr>
              <a:t>Contenu</a:t>
            </a:r>
            <a:endParaRPr lang="en-US" sz="950" dirty="0"/>
          </a:p>
        </p:txBody>
      </p:sp>
      <p:sp>
        <p:nvSpPr>
          <p:cNvPr id="8" name="Shape 6"/>
          <p:cNvSpPr/>
          <p:nvPr/>
        </p:nvSpPr>
        <p:spPr>
          <a:xfrm>
            <a:off x="3804642" y="2135029"/>
            <a:ext cx="7020997" cy="237411"/>
          </a:xfrm>
          <a:prstGeom prst="rect">
            <a:avLst/>
          </a:prstGeom>
          <a:solidFill>
            <a:srgbClr val="000000">
              <a:alpha val="4000"/>
            </a:srgbClr>
          </a:solidFill>
          <a:ln/>
        </p:spPr>
      </p:sp>
      <p:sp>
        <p:nvSpPr>
          <p:cNvPr id="9" name="Text 7"/>
          <p:cNvSpPr/>
          <p:nvPr/>
        </p:nvSpPr>
        <p:spPr>
          <a:xfrm>
            <a:off x="3928110" y="2179677"/>
            <a:ext cx="2206823"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Texte</a:t>
            </a:r>
            <a:endParaRPr lang="en-US" sz="950" dirty="0"/>
          </a:p>
        </p:txBody>
      </p:sp>
      <p:sp>
        <p:nvSpPr>
          <p:cNvPr id="10" name="Text 8"/>
          <p:cNvSpPr/>
          <p:nvPr/>
        </p:nvSpPr>
        <p:spPr>
          <a:xfrm>
            <a:off x="6389251" y="2179677"/>
            <a:ext cx="4313039"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Article 199 undecies B du CGI</a:t>
            </a:r>
            <a:endParaRPr lang="en-US" sz="950" dirty="0"/>
          </a:p>
        </p:txBody>
      </p:sp>
      <p:sp>
        <p:nvSpPr>
          <p:cNvPr id="11" name="Shape 9"/>
          <p:cNvSpPr/>
          <p:nvPr/>
        </p:nvSpPr>
        <p:spPr>
          <a:xfrm>
            <a:off x="3804642" y="2372439"/>
            <a:ext cx="7020997" cy="533638"/>
          </a:xfrm>
          <a:prstGeom prst="rect">
            <a:avLst/>
          </a:prstGeom>
          <a:solidFill>
            <a:srgbClr val="FFFFFF">
              <a:alpha val="4000"/>
            </a:srgbClr>
          </a:solidFill>
          <a:ln/>
        </p:spPr>
      </p:sp>
      <p:sp>
        <p:nvSpPr>
          <p:cNvPr id="12" name="Text 10"/>
          <p:cNvSpPr/>
          <p:nvPr/>
        </p:nvSpPr>
        <p:spPr>
          <a:xfrm>
            <a:off x="3928110" y="2417088"/>
            <a:ext cx="2206823"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Bénéficiaires</a:t>
            </a:r>
            <a:endParaRPr lang="en-US" sz="950" dirty="0"/>
          </a:p>
        </p:txBody>
      </p:sp>
      <p:sp>
        <p:nvSpPr>
          <p:cNvPr id="13" name="Text 11"/>
          <p:cNvSpPr/>
          <p:nvPr/>
        </p:nvSpPr>
        <p:spPr>
          <a:xfrm>
            <a:off x="6389251" y="2417088"/>
            <a:ext cx="4313039"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Contribuables IR réalisant des investissements productifs neufs en Martinique, directement ou via sociétés de personnes (art. 8, 239 quater, 239 quater C CGI)</a:t>
            </a:r>
            <a:endParaRPr lang="en-US" sz="950" dirty="0"/>
          </a:p>
        </p:txBody>
      </p:sp>
      <p:sp>
        <p:nvSpPr>
          <p:cNvPr id="14" name="Shape 12"/>
          <p:cNvSpPr/>
          <p:nvPr/>
        </p:nvSpPr>
        <p:spPr>
          <a:xfrm>
            <a:off x="3804642" y="2906078"/>
            <a:ext cx="7020997" cy="533638"/>
          </a:xfrm>
          <a:prstGeom prst="rect">
            <a:avLst/>
          </a:prstGeom>
          <a:solidFill>
            <a:srgbClr val="000000">
              <a:alpha val="4000"/>
            </a:srgbClr>
          </a:solidFill>
          <a:ln/>
        </p:spPr>
      </p:sp>
      <p:sp>
        <p:nvSpPr>
          <p:cNvPr id="15" name="Text 13"/>
          <p:cNvSpPr/>
          <p:nvPr/>
        </p:nvSpPr>
        <p:spPr>
          <a:xfrm>
            <a:off x="3928110" y="2950726"/>
            <a:ext cx="2206823"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Nature des investissements</a:t>
            </a:r>
            <a:endParaRPr lang="en-US" sz="950" dirty="0"/>
          </a:p>
        </p:txBody>
      </p:sp>
      <p:sp>
        <p:nvSpPr>
          <p:cNvPr id="16" name="Text 14"/>
          <p:cNvSpPr/>
          <p:nvPr/>
        </p:nvSpPr>
        <p:spPr>
          <a:xfrm>
            <a:off x="6389251" y="2950726"/>
            <a:ext cx="4313039" cy="444341"/>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Immobilisations corporelles neuves, amortissables, affectées à une activité éligible, situées et exploitées en Martinique (matériels de chantier, engins, ateliers, dépôts, bases vie)</a:t>
            </a:r>
            <a:endParaRPr lang="en-US" sz="950" dirty="0"/>
          </a:p>
        </p:txBody>
      </p:sp>
      <p:sp>
        <p:nvSpPr>
          <p:cNvPr id="17" name="Shape 15"/>
          <p:cNvSpPr/>
          <p:nvPr/>
        </p:nvSpPr>
        <p:spPr>
          <a:xfrm>
            <a:off x="3804642" y="3439716"/>
            <a:ext cx="7020997" cy="385524"/>
          </a:xfrm>
          <a:prstGeom prst="rect">
            <a:avLst/>
          </a:prstGeom>
          <a:solidFill>
            <a:srgbClr val="FFFFFF">
              <a:alpha val="4000"/>
            </a:srgbClr>
          </a:solidFill>
          <a:ln/>
        </p:spPr>
      </p:sp>
      <p:sp>
        <p:nvSpPr>
          <p:cNvPr id="18" name="Text 16"/>
          <p:cNvSpPr/>
          <p:nvPr/>
        </p:nvSpPr>
        <p:spPr>
          <a:xfrm>
            <a:off x="3928110" y="3484364"/>
            <a:ext cx="2206823"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Taux de réduction</a:t>
            </a:r>
            <a:endParaRPr lang="en-US" sz="950" dirty="0"/>
          </a:p>
        </p:txBody>
      </p:sp>
      <p:sp>
        <p:nvSpPr>
          <p:cNvPr id="19" name="Text 17"/>
          <p:cNvSpPr/>
          <p:nvPr/>
        </p:nvSpPr>
        <p:spPr>
          <a:xfrm>
            <a:off x="6389251" y="3484364"/>
            <a:ext cx="4313039"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38,25 % pour les investissements réalisés dans les DOM, dont la Martinique</a:t>
            </a:r>
            <a:endParaRPr lang="en-US" sz="950" dirty="0"/>
          </a:p>
        </p:txBody>
      </p:sp>
      <p:sp>
        <p:nvSpPr>
          <p:cNvPr id="20" name="Shape 18"/>
          <p:cNvSpPr/>
          <p:nvPr/>
        </p:nvSpPr>
        <p:spPr>
          <a:xfrm>
            <a:off x="3804642" y="3825240"/>
            <a:ext cx="7020997" cy="385524"/>
          </a:xfrm>
          <a:prstGeom prst="rect">
            <a:avLst/>
          </a:prstGeom>
          <a:solidFill>
            <a:srgbClr val="000000">
              <a:alpha val="4000"/>
            </a:srgbClr>
          </a:solidFill>
          <a:ln/>
        </p:spPr>
      </p:sp>
      <p:sp>
        <p:nvSpPr>
          <p:cNvPr id="21" name="Text 19"/>
          <p:cNvSpPr/>
          <p:nvPr/>
        </p:nvSpPr>
        <p:spPr>
          <a:xfrm>
            <a:off x="3928110" y="3869888"/>
            <a:ext cx="2206823" cy="148114"/>
          </a:xfrm>
          <a:prstGeom prst="rect">
            <a:avLst/>
          </a:prstGeom>
          <a:noFill/>
          <a:ln/>
        </p:spPr>
        <p:txBody>
          <a:bodyPr wrap="non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Durée du dispositif</a:t>
            </a:r>
            <a:endParaRPr lang="en-US" sz="950" dirty="0"/>
          </a:p>
        </p:txBody>
      </p:sp>
      <p:sp>
        <p:nvSpPr>
          <p:cNvPr id="22" name="Text 20"/>
          <p:cNvSpPr/>
          <p:nvPr/>
        </p:nvSpPr>
        <p:spPr>
          <a:xfrm>
            <a:off x="6389251" y="3869888"/>
            <a:ext cx="4313039" cy="296228"/>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Prorogé jusqu'au 31 décembre 2029 pour les investissements mis en service en Martinique</a:t>
            </a:r>
            <a:endParaRPr lang="en-US" sz="950" dirty="0"/>
          </a:p>
        </p:txBody>
      </p:sp>
      <p:sp>
        <p:nvSpPr>
          <p:cNvPr id="23" name="Shape 21"/>
          <p:cNvSpPr/>
          <p:nvPr/>
        </p:nvSpPr>
        <p:spPr>
          <a:xfrm>
            <a:off x="3797022" y="4287798"/>
            <a:ext cx="7036237" cy="654010"/>
          </a:xfrm>
          <a:prstGeom prst="roundRect">
            <a:avLst>
              <a:gd name="adj" fmla="val 16987"/>
            </a:avLst>
          </a:prstGeom>
          <a:solidFill>
            <a:srgbClr val="D0D2E2"/>
          </a:solidFill>
          <a:ln/>
        </p:spPr>
      </p:sp>
      <p:pic>
        <p:nvPicPr>
          <p:cNvPr id="24" name="Image 0" descr="preencoded.png">    </p:cNvPr>
          <p:cNvPicPr>
            <a:picLocks noChangeAspect="1"/>
          </p:cNvPicPr>
          <p:nvPr/>
        </p:nvPicPr>
        <p:blipFill>
          <a:blip r:embed="rId1"/>
          <a:stretch>
            <a:fillRect/>
          </a:stretch>
        </p:blipFill>
        <p:spPr>
          <a:xfrm>
            <a:off x="3920371" y="4448294"/>
            <a:ext cx="154305" cy="123349"/>
          </a:xfrm>
          <a:prstGeom prst="rect">
            <a:avLst/>
          </a:prstGeom>
        </p:spPr>
      </p:pic>
      <p:sp>
        <p:nvSpPr>
          <p:cNvPr id="25" name="Text 22"/>
          <p:cNvSpPr/>
          <p:nvPr/>
        </p:nvSpPr>
        <p:spPr>
          <a:xfrm>
            <a:off x="4198025" y="4380309"/>
            <a:ext cx="6511885" cy="444341"/>
          </a:xfrm>
          <a:prstGeom prst="rect">
            <a:avLst/>
          </a:prstGeom>
          <a:noFill/>
          <a:ln/>
        </p:spPr>
        <p:txBody>
          <a:bodyPr wrap="square" lIns="0" tIns="0" rIns="0" bIns="0" rtlCol="0" anchor="t"/>
          <a:lstStyle/>
          <a:p>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a:t>
            </a:r>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 </a:t>
            </a:r>
            <a:pPr algn="l" indent="0" marL="0">
              <a:lnSpc>
                <a:spcPts val="1150"/>
              </a:lnSpc>
              <a:buNone/>
            </a:pPr>
            <a:r>
              <a:rPr lang="en-US" sz="950" b="1" dirty="0">
                <a:solidFill>
                  <a:srgbClr val="000000"/>
                </a:solidFill>
                <a:latin typeface="Inter Light" pitchFamily="34" charset="0"/>
                <a:ea typeface="Inter Light" pitchFamily="34" charset="-122"/>
                <a:cs typeface="Inter Light" pitchFamily="34" charset="-120"/>
              </a:rPr>
              <a:t>Points de vigilance :</a:t>
            </a:r>
            <a:pPr algn="l" indent="0" marL="0">
              <a:lnSpc>
                <a:spcPts val="1150"/>
              </a:lnSpc>
              <a:buNone/>
            </a:pPr>
            <a:r>
              <a:rPr lang="en-US" sz="950" dirty="0">
                <a:solidFill>
                  <a:srgbClr val="000000"/>
                </a:solidFill>
                <a:latin typeface="Inter Light" pitchFamily="34" charset="0"/>
                <a:ea typeface="Inter Light" pitchFamily="34" charset="-122"/>
                <a:cs typeface="Inter Light" pitchFamily="34" charset="-120"/>
              </a:rPr>
              <a:t> Les véhicules de tourisme ou équipements non strictement productifs sont en général exclus ou très encadrés. Les montages locatifs (société de portage + location à l'exploitant BTP) sont possibles mais imposent un formalisme strict : information des collectivités, obligations de rétrocession et déclaratives.</a:t>
            </a:r>
            <a:endParaRPr lang="en-US" sz="950" dirty="0"/>
          </a:p>
        </p:txBody>
      </p:sp>
      <p:sp>
        <p:nvSpPr>
          <p:cNvPr id="26" name="Text 23"/>
          <p:cNvSpPr/>
          <p:nvPr/>
        </p:nvSpPr>
        <p:spPr>
          <a:xfrm>
            <a:off x="3797022" y="5034320"/>
            <a:ext cx="7036237" cy="617220"/>
          </a:xfrm>
          <a:prstGeom prst="rect">
            <a:avLst/>
          </a:prstGeom>
          <a:noFill/>
          <a:ln/>
        </p:spPr>
        <p:txBody>
          <a:bodyPr wrap="square" lIns="0" tIns="0" rIns="0" bIns="0" rtlCol="0" anchor="t"/>
          <a:lstStyle/>
          <a:p>
            <a:pPr algn="l" indent="0" marL="0">
              <a:lnSpc>
                <a:spcPts val="2400"/>
              </a:lnSpc>
              <a:buNone/>
            </a:pPr>
            <a:r>
              <a:rPr lang="en-US" sz="1900" dirty="0">
                <a:solidFill>
                  <a:srgbClr val="74767D"/>
                </a:solidFill>
                <a:latin typeface="Montserrat Medium" pitchFamily="34" charset="0"/>
                <a:ea typeface="Montserrat Medium" pitchFamily="34" charset="-122"/>
                <a:cs typeface="Montserrat Medium" pitchFamily="34" charset="-120"/>
              </a:rPr>
              <a:t>Investissements productifs via l'IS — Articles 217 undecies et 217 duodecies</a:t>
            </a:r>
            <a:endParaRPr lang="en-US" sz="1900" dirty="0"/>
          </a:p>
        </p:txBody>
      </p:sp>
      <p:sp>
        <p:nvSpPr>
          <p:cNvPr id="27" name="Text 24"/>
          <p:cNvSpPr/>
          <p:nvPr/>
        </p:nvSpPr>
        <p:spPr>
          <a:xfrm>
            <a:off x="3797022" y="5744051"/>
            <a:ext cx="7036237" cy="888682"/>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Pour les sociétés soumises à l'impôt sur les sociétés, les articles 217 undecies et 217 duodecies du CGI prévoient des déductions de résultat au titre des investissements productifs outre-mer. Pour les DOM, le dispositif de déduction fiscale reste principalement régi par l'article 217 undecies. Pour une entreprise BTP martiniquaise à l'IS, deux grands schémas coexistent : le recours à la réduction IR via une société de personnes ou un montage locatif, ou la déduction directe à l'IS via l'article 217 undecies. Il est indispensable d'arbitrer dispositif par dispositif en vérifiant la date de réalisation, le secteur exact, le statut (PME / grande entreprise) et les plafonds d'aides autorisés.</a:t>
            </a:r>
            <a:endParaRPr lang="en-US" sz="950" dirty="0"/>
          </a:p>
        </p:txBody>
      </p:sp>
      <p:sp>
        <p:nvSpPr>
          <p:cNvPr id="28" name="Text 25"/>
          <p:cNvSpPr/>
          <p:nvPr/>
        </p:nvSpPr>
        <p:spPr>
          <a:xfrm>
            <a:off x="3797022" y="6725245"/>
            <a:ext cx="7036237" cy="617220"/>
          </a:xfrm>
          <a:prstGeom prst="rect">
            <a:avLst/>
          </a:prstGeom>
          <a:noFill/>
          <a:ln/>
        </p:spPr>
        <p:txBody>
          <a:bodyPr wrap="square" lIns="0" tIns="0" rIns="0" bIns="0" rtlCol="0" anchor="t"/>
          <a:lstStyle/>
          <a:p>
            <a:pPr algn="l" indent="0" marL="0">
              <a:lnSpc>
                <a:spcPts val="2400"/>
              </a:lnSpc>
              <a:buNone/>
            </a:pPr>
            <a:r>
              <a:rPr lang="en-US" sz="1900" dirty="0">
                <a:solidFill>
                  <a:srgbClr val="74767D"/>
                </a:solidFill>
                <a:latin typeface="Montserrat Medium" pitchFamily="34" charset="0"/>
                <a:ea typeface="Montserrat Medium" pitchFamily="34" charset="-122"/>
                <a:cs typeface="Montserrat Medium" pitchFamily="34" charset="-120"/>
              </a:rPr>
              <a:t>Investissements dans le logement social ou intermédiaire</a:t>
            </a:r>
            <a:endParaRPr lang="en-US" sz="1900" dirty="0"/>
          </a:p>
        </p:txBody>
      </p:sp>
      <p:sp>
        <p:nvSpPr>
          <p:cNvPr id="29" name="Text 26"/>
          <p:cNvSpPr/>
          <p:nvPr/>
        </p:nvSpPr>
        <p:spPr>
          <a:xfrm>
            <a:off x="3797022" y="7434977"/>
            <a:ext cx="7036237" cy="888682"/>
          </a:xfrm>
          <a:prstGeom prst="rect">
            <a:avLst/>
          </a:prstGeom>
          <a:noFill/>
          <a:ln/>
        </p:spPr>
        <p:txBody>
          <a:bodyPr wrap="square" lIns="0" tIns="0" rIns="0" bIns="0" rtlCol="0" anchor="t"/>
          <a:lstStyle/>
          <a:p>
            <a:pPr algn="l" indent="0" marL="0">
              <a:lnSpc>
                <a:spcPts val="1150"/>
              </a:lnSpc>
              <a:buNone/>
            </a:pPr>
            <a:r>
              <a:rPr lang="en-US" sz="950" dirty="0">
                <a:solidFill>
                  <a:srgbClr val="3D3E44"/>
                </a:solidFill>
                <a:latin typeface="Inter Light" pitchFamily="34" charset="0"/>
                <a:ea typeface="Inter Light" pitchFamily="34" charset="-122"/>
                <a:cs typeface="Inter Light" pitchFamily="34" charset="-120"/>
              </a:rPr>
              <a:t>Certaines structures du BTP interviennent comme investisseurs ou co-investisseurs dans des programmes de logements sociaux en Martinique. Deux articles clés du CGI visent ces opérations : l'article 199 undecies A (réduction d'IR pour investissements immobiliers à usage d'habitation principale) et l'article 199 undecies C (réduction d'IR pour l'acquisition ou la construction de logements neufs sociaux dans les DOM, sous location à un organisme HLM). Ces dispositifs offrent aux entreprises BTP un double rôle : porteur de projet investisseur en plus du rôle de simple constructeur, permettant d'accélérer la demande de construction tout en bénéficiant de la défiscalisation.</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3328154" y="1383268"/>
            <a:ext cx="7973973" cy="874157"/>
          </a:xfrm>
          <a:prstGeom prst="rect">
            <a:avLst/>
          </a:prstGeom>
          <a:noFill/>
          <a:ln/>
        </p:spPr>
        <p:txBody>
          <a:bodyPr wrap="square" lIns="0" tIns="0" rIns="0" bIns="0" rtlCol="0" anchor="t"/>
          <a:lstStyle/>
          <a:p>
            <a:pPr algn="l" indent="0" marL="0">
              <a:lnSpc>
                <a:spcPts val="3400"/>
              </a:lnSpc>
              <a:buNone/>
            </a:pPr>
            <a:r>
              <a:rPr lang="en-US" sz="2750" dirty="0">
                <a:solidFill>
                  <a:srgbClr val="74767D"/>
                </a:solidFill>
                <a:latin typeface="Montserrat Medium" pitchFamily="34" charset="0"/>
                <a:ea typeface="Montserrat Medium" pitchFamily="34" charset="-122"/>
                <a:cs typeface="Montserrat Medium" pitchFamily="34" charset="-120"/>
              </a:rPr>
              <a:t>Dispositifs Généraux d'Aide à l'Implantation et Encadrement Européen</a:t>
            </a:r>
            <a:endParaRPr lang="en-US" sz="2750" dirty="0"/>
          </a:p>
        </p:txBody>
      </p:sp>
      <p:sp>
        <p:nvSpPr>
          <p:cNvPr id="3" name="Text 1"/>
          <p:cNvSpPr/>
          <p:nvPr/>
        </p:nvSpPr>
        <p:spPr>
          <a:xfrm>
            <a:off x="3328154" y="2455426"/>
            <a:ext cx="3676174" cy="218599"/>
          </a:xfrm>
          <a:prstGeom prst="rect">
            <a:avLst/>
          </a:prstGeom>
          <a:noFill/>
          <a:ln/>
        </p:spPr>
        <p:txBody>
          <a:bodyPr wrap="none" lIns="0" tIns="0" rIns="0" bIns="0" rtlCol="0" anchor="t"/>
          <a:lstStyle/>
          <a:p>
            <a:pPr algn="l" indent="0" marL="0">
              <a:lnSpc>
                <a:spcPts val="1700"/>
              </a:lnSpc>
              <a:buNone/>
            </a:pPr>
            <a:r>
              <a:rPr lang="en-US" sz="1350" dirty="0">
                <a:solidFill>
                  <a:srgbClr val="74767D"/>
                </a:solidFill>
                <a:latin typeface="Montserrat Medium" pitchFamily="34" charset="0"/>
                <a:ea typeface="Montserrat Medium" pitchFamily="34" charset="-122"/>
                <a:cs typeface="Montserrat Medium" pitchFamily="34" charset="-120"/>
              </a:rPr>
              <a:t>Zones aidées et dispositifs d'implantation</a:t>
            </a:r>
            <a:endParaRPr lang="en-US" sz="1350" dirty="0"/>
          </a:p>
        </p:txBody>
      </p:sp>
      <p:sp>
        <p:nvSpPr>
          <p:cNvPr id="4" name="Text 2"/>
          <p:cNvSpPr/>
          <p:nvPr/>
        </p:nvSpPr>
        <p:spPr>
          <a:xfrm>
            <a:off x="3328154" y="2753201"/>
            <a:ext cx="3816310" cy="1927860"/>
          </a:xfrm>
          <a:prstGeom prst="rect">
            <a:avLst/>
          </a:prstGeom>
          <a:noFill/>
          <a:ln/>
        </p:spPr>
        <p:txBody>
          <a:bodyPr wrap="square" lIns="0" tIns="0" rIns="0" bIns="0" rtlCol="0" anchor="t"/>
          <a:lstStyle/>
          <a:p>
            <a:pPr algn="l" indent="0" marL="0">
              <a:lnSpc>
                <a:spcPts val="1350"/>
              </a:lnSpc>
              <a:buNone/>
            </a:pPr>
            <a:r>
              <a:rPr lang="en-US" sz="1100" dirty="0">
                <a:solidFill>
                  <a:srgbClr val="3D3E44"/>
                </a:solidFill>
                <a:latin typeface="Inter Light" pitchFamily="34" charset="0"/>
                <a:ea typeface="Inter Light" pitchFamily="34" charset="-122"/>
                <a:cs typeface="Inter Light" pitchFamily="34" charset="-120"/>
              </a:rPr>
              <a:t>Certaines entreprises du BTP peuvent cumuler le bénéfice des régimes outre-mer avec des régimes d'implantation géographique. Les notices fiscales évoquent divers dispositifs zonés (ZAFR, ZFU-TE, ZRR, ZDP, France Ruralités Revitalisation, etc.) dont certains peuvent avoir des équivalents ou adaptations outre-mer. Les entreprises du BTP martiniquaises doivent vérifier si le lieu d'implantation de leur établissement ouvre droit à des exonérations temporaires d'IS/IR ou à des abattements sur les bénéfices selon les articles 44 quindecies et 44 quaterdecies du CGI pour les zones spécifiques.</a:t>
            </a:r>
            <a:endParaRPr lang="en-US" sz="1100" dirty="0"/>
          </a:p>
        </p:txBody>
      </p:sp>
      <p:sp>
        <p:nvSpPr>
          <p:cNvPr id="5" name="Text 3"/>
          <p:cNvSpPr/>
          <p:nvPr/>
        </p:nvSpPr>
        <p:spPr>
          <a:xfrm>
            <a:off x="3328154" y="4752380"/>
            <a:ext cx="3816310" cy="876300"/>
          </a:xfrm>
          <a:prstGeom prst="rect">
            <a:avLst/>
          </a:prstGeom>
          <a:noFill/>
          <a:ln/>
        </p:spPr>
        <p:txBody>
          <a:bodyPr wrap="square" lIns="0" tIns="0" rIns="0" bIns="0" rtlCol="0" anchor="t"/>
          <a:lstStyle/>
          <a:p>
            <a:pPr algn="l" indent="0" marL="0">
              <a:lnSpc>
                <a:spcPts val="1350"/>
              </a:lnSpc>
              <a:buNone/>
            </a:pPr>
            <a:r>
              <a:rPr lang="en-US" sz="1100" dirty="0">
                <a:solidFill>
                  <a:srgbClr val="3D3E44"/>
                </a:solidFill>
                <a:latin typeface="Inter Light" pitchFamily="34" charset="0"/>
                <a:ea typeface="Inter Light" pitchFamily="34" charset="-122"/>
                <a:cs typeface="Inter Light" pitchFamily="34" charset="-120"/>
              </a:rPr>
              <a:t>Ces dispositifs sont très techniques et nécessitent une analyse ciblée intégrant : la date de création ou de reprise de l'activité, la localisation précise (zone définie par décret), la nature de l'activité BTP (éligible ou non), et la taille de l'entreprise.</a:t>
            </a:r>
            <a:endParaRPr lang="en-US" sz="1100" dirty="0"/>
          </a:p>
        </p:txBody>
      </p:sp>
      <p:sp>
        <p:nvSpPr>
          <p:cNvPr id="6" name="Shape 4"/>
          <p:cNvSpPr/>
          <p:nvPr/>
        </p:nvSpPr>
        <p:spPr>
          <a:xfrm>
            <a:off x="7392591" y="2376249"/>
            <a:ext cx="4017764" cy="4470082"/>
          </a:xfrm>
          <a:prstGeom prst="roundRect">
            <a:avLst>
              <a:gd name="adj" fmla="val 5014"/>
            </a:avLst>
          </a:prstGeom>
          <a:solidFill>
            <a:srgbClr val="C6C9DC"/>
          </a:solidFill>
          <a:ln/>
        </p:spPr>
      </p:sp>
      <p:sp>
        <p:nvSpPr>
          <p:cNvPr id="7" name="Text 5"/>
          <p:cNvSpPr/>
          <p:nvPr/>
        </p:nvSpPr>
        <p:spPr>
          <a:xfrm>
            <a:off x="7532370" y="2455426"/>
            <a:ext cx="3562826" cy="218599"/>
          </a:xfrm>
          <a:prstGeom prst="rect">
            <a:avLst/>
          </a:prstGeom>
          <a:noFill/>
          <a:ln/>
        </p:spPr>
        <p:txBody>
          <a:bodyPr wrap="none" lIns="0" tIns="0" rIns="0" bIns="0" rtlCol="0" anchor="t"/>
          <a:lstStyle/>
          <a:p>
            <a:pPr algn="l" indent="0" marL="0">
              <a:lnSpc>
                <a:spcPts val="1700"/>
              </a:lnSpc>
              <a:buNone/>
            </a:pPr>
            <a:r>
              <a:rPr lang="en-US" sz="1350" dirty="0">
                <a:solidFill>
                  <a:srgbClr val="000000"/>
                </a:solidFill>
                <a:latin typeface="Montserrat Medium" pitchFamily="34" charset="0"/>
                <a:ea typeface="Montserrat Medium" pitchFamily="34" charset="-122"/>
                <a:cs typeface="Montserrat Medium" pitchFamily="34" charset="-120"/>
              </a:rPr>
              <a:t>Encadrement européen des aides d'État</a:t>
            </a:r>
            <a:endParaRPr lang="en-US" sz="1350" dirty="0"/>
          </a:p>
        </p:txBody>
      </p:sp>
      <p:sp>
        <p:nvSpPr>
          <p:cNvPr id="8" name="Text 6"/>
          <p:cNvSpPr/>
          <p:nvPr/>
        </p:nvSpPr>
        <p:spPr>
          <a:xfrm>
            <a:off x="7532370" y="2753201"/>
            <a:ext cx="3738205" cy="525780"/>
          </a:xfrm>
          <a:prstGeom prst="rect">
            <a:avLst/>
          </a:prstGeom>
          <a:noFill/>
          <a:ln/>
        </p:spPr>
        <p:txBody>
          <a:bodyPr wrap="square" lIns="0" tIns="0" rIns="0" bIns="0" rtlCol="0" anchor="t"/>
          <a:lstStyle/>
          <a:p>
            <a:pPr algn="l" indent="0" marL="0">
              <a:lnSpc>
                <a:spcPts val="1350"/>
              </a:lnSpc>
              <a:buNone/>
            </a:pPr>
            <a:r>
              <a:rPr lang="en-US" sz="1100" dirty="0">
                <a:solidFill>
                  <a:srgbClr val="3D3E44"/>
                </a:solidFill>
                <a:latin typeface="Inter Light" pitchFamily="34" charset="0"/>
                <a:ea typeface="Inter Light" pitchFamily="34" charset="-122"/>
                <a:cs typeface="Inter Light" pitchFamily="34" charset="-120"/>
              </a:rPr>
              <a:t>Toutes les aides fiscales à l'investissement outre-mer sont soumises à l'encadrement européen des aides d'État. Points essentiels à surveiller :</a:t>
            </a:r>
            <a:endParaRPr lang="en-US" sz="1100" dirty="0"/>
          </a:p>
        </p:txBody>
      </p:sp>
      <p:sp>
        <p:nvSpPr>
          <p:cNvPr id="9" name="Text 7"/>
          <p:cNvSpPr/>
          <p:nvPr/>
        </p:nvSpPr>
        <p:spPr>
          <a:xfrm>
            <a:off x="7532370" y="3350300"/>
            <a:ext cx="3738205" cy="2186345"/>
          </a:xfrm>
          <a:prstGeom prst="rect">
            <a:avLst/>
          </a:prstGeom>
          <a:noFill/>
          <a:ln/>
        </p:spPr>
        <p:txBody>
          <a:bodyPr wrap="square" lIns="0" tIns="0" rIns="0" bIns="0" rtlCol="0" anchor="t"/>
          <a:lstStyle/>
          <a:p>
            <a:pPr algn="l" marL="342900" indent="-342900">
              <a:lnSpc>
                <a:spcPts val="1350"/>
              </a:lnSpc>
              <a:buSzPct val="100000"/>
              <a:buChar char="•"/>
            </a:pPr>
            <a:r>
              <a:rPr lang="en-US" sz="1100" dirty="0">
                <a:solidFill>
                  <a:srgbClr val="3D3E44"/>
                </a:solidFill>
                <a:latin typeface="Inter Light" pitchFamily="34" charset="0"/>
                <a:ea typeface="Inter Light" pitchFamily="34" charset="-122"/>
                <a:cs typeface="Inter Light" pitchFamily="34" charset="-120"/>
              </a:rPr>
              <a:t>Respect de l'article 14 du Règlement (UE) n°651/2014 pour les investissements dans les DOM</a:t>
            </a:r>
            <a:endParaRPr lang="en-US" sz="1100" dirty="0"/>
          </a:p>
          <a:p>
            <a:pPr algn="l" marL="342900" indent="-342900">
              <a:lnSpc>
                <a:spcPts val="1350"/>
              </a:lnSpc>
              <a:buSzPct val="100000"/>
              <a:buChar char="•"/>
            </a:pPr>
            <a:r>
              <a:rPr lang="en-US" sz="1100" dirty="0">
                <a:solidFill>
                  <a:srgbClr val="3D3E44"/>
                </a:solidFill>
                <a:latin typeface="Inter Light" pitchFamily="34" charset="0"/>
                <a:ea typeface="Inter Light" pitchFamily="34" charset="-122"/>
                <a:cs typeface="Inter Light" pitchFamily="34" charset="-120"/>
              </a:rPr>
              <a:t>Cumul de toutes les aides publiques reçues (subventions régionales, aides UE, défiscalisation nationale) pour vérifier le taux d'intensité maximal autorisé</a:t>
            </a:r>
            <a:endParaRPr lang="en-US" sz="1100" dirty="0"/>
          </a:p>
          <a:p>
            <a:pPr algn="l" marL="342900" indent="-342900">
              <a:lnSpc>
                <a:spcPts val="1350"/>
              </a:lnSpc>
              <a:buSzPct val="100000"/>
              <a:buChar char="•"/>
            </a:pPr>
            <a:r>
              <a:rPr lang="en-US" sz="1100" dirty="0">
                <a:solidFill>
                  <a:srgbClr val="3D3E44"/>
                </a:solidFill>
                <a:latin typeface="Inter Light" pitchFamily="34" charset="0"/>
                <a:ea typeface="Inter Light" pitchFamily="34" charset="-122"/>
                <a:cs typeface="Inter Light" pitchFamily="34" charset="-120"/>
              </a:rPr>
              <a:t>Règlement « de minimis » : plafond d'aides sur 3 ans glissants, actualisé à </a:t>
            </a:r>
            <a:pPr algn="l" indent="0" marL="0">
              <a:lnSpc>
                <a:spcPts val="1350"/>
              </a:lnSpc>
              <a:buNone/>
            </a:pPr>
            <a:r>
              <a:rPr lang="en-US" sz="1100" b="1" dirty="0">
                <a:solidFill>
                  <a:srgbClr val="3D3E44"/>
                </a:solidFill>
                <a:latin typeface="Inter Light" pitchFamily="34" charset="0"/>
                <a:ea typeface="Inter Light" pitchFamily="34" charset="-122"/>
                <a:cs typeface="Inter Light" pitchFamily="34" charset="-120"/>
              </a:rPr>
              <a:t>300 000 €</a:t>
            </a:r>
            <a:pPr algn="l" indent="0" marL="0">
              <a:lnSpc>
                <a:spcPts val="1350"/>
              </a:lnSpc>
              <a:buNone/>
            </a:pPr>
            <a:r>
              <a:rPr lang="en-US" sz="1100" dirty="0">
                <a:solidFill>
                  <a:srgbClr val="3D3E44"/>
                </a:solidFill>
                <a:latin typeface="Inter Light" pitchFamily="34" charset="0"/>
                <a:ea typeface="Inter Light" pitchFamily="34" charset="-122"/>
                <a:cs typeface="Inter Light" pitchFamily="34" charset="-120"/>
              </a:rPr>
              <a:t> par l'UE pour certaines aides</a:t>
            </a:r>
            <a:endParaRPr lang="en-US" sz="1100" dirty="0"/>
          </a:p>
          <a:p>
            <a:pPr algn="l" marL="342900" indent="-342900">
              <a:lnSpc>
                <a:spcPts val="1350"/>
              </a:lnSpc>
              <a:buSzPct val="100000"/>
              <a:buChar char="•"/>
            </a:pPr>
            <a:r>
              <a:rPr lang="en-US" sz="1100" dirty="0">
                <a:solidFill>
                  <a:srgbClr val="3D3E44"/>
                </a:solidFill>
                <a:latin typeface="Inter Light" pitchFamily="34" charset="0"/>
                <a:ea typeface="Inter Light" pitchFamily="34" charset="-122"/>
                <a:cs typeface="Inter Light" pitchFamily="34" charset="-120"/>
              </a:rPr>
              <a:t>Obligations déclaratives prévues par l'article 242 sexies du CGI (nature, lieu, prix de revient, aides publiques, identité de l'exploitant)</a:t>
            </a:r>
            <a:endParaRPr lang="en-US" sz="1100" dirty="0"/>
          </a:p>
        </p:txBody>
      </p:sp>
      <p:sp>
        <p:nvSpPr>
          <p:cNvPr id="10" name="Shape 8"/>
          <p:cNvSpPr/>
          <p:nvPr/>
        </p:nvSpPr>
        <p:spPr>
          <a:xfrm>
            <a:off x="7532370" y="5625703"/>
            <a:ext cx="3738205" cy="1131570"/>
          </a:xfrm>
          <a:prstGeom prst="roundRect">
            <a:avLst>
              <a:gd name="adj" fmla="val 11127"/>
            </a:avLst>
          </a:prstGeom>
          <a:solidFill>
            <a:srgbClr val="D0D2E2"/>
          </a:solidFill>
          <a:ln/>
        </p:spPr>
      </p:sp>
      <p:pic>
        <p:nvPicPr>
          <p:cNvPr id="11" name="Image 0" descr="preencoded.png">    </p:cNvPr>
          <p:cNvPicPr>
            <a:picLocks noChangeAspect="1"/>
          </p:cNvPicPr>
          <p:nvPr/>
        </p:nvPicPr>
        <p:blipFill>
          <a:blip r:embed="rId1"/>
          <a:stretch>
            <a:fillRect/>
          </a:stretch>
        </p:blipFill>
        <p:spPr>
          <a:xfrm>
            <a:off x="7672149" y="5815132"/>
            <a:ext cx="174784" cy="139779"/>
          </a:xfrm>
          <a:prstGeom prst="rect">
            <a:avLst/>
          </a:prstGeom>
        </p:spPr>
      </p:pic>
      <p:sp>
        <p:nvSpPr>
          <p:cNvPr id="12" name="Text 9"/>
          <p:cNvSpPr/>
          <p:nvPr/>
        </p:nvSpPr>
        <p:spPr>
          <a:xfrm>
            <a:off x="7986713" y="5739765"/>
            <a:ext cx="3144083" cy="876300"/>
          </a:xfrm>
          <a:prstGeom prst="rect">
            <a:avLst/>
          </a:prstGeom>
          <a:noFill/>
          <a:ln/>
        </p:spPr>
        <p:txBody>
          <a:bodyPr wrap="square" lIns="0" tIns="0" rIns="0" bIns="0" rtlCol="0" anchor="t"/>
          <a:lstStyle/>
          <a:p>
            <a:pPr algn="l" indent="0" marL="0">
              <a:lnSpc>
                <a:spcPts val="1350"/>
              </a:lnSpc>
              <a:buNone/>
            </a:pPr>
            <a:r>
              <a:rPr lang="en-US" sz="1100" dirty="0">
                <a:solidFill>
                  <a:srgbClr val="000000"/>
                </a:solidFill>
                <a:latin typeface="Inter Light" pitchFamily="34" charset="0"/>
                <a:ea typeface="Inter Light" pitchFamily="34" charset="-122"/>
                <a:cs typeface="Inter Light" pitchFamily="34" charset="-120"/>
              </a:rPr>
              <a:t>Un manquement aux obligations déclaratives peut entraîner la remise en cause de l'avantage fiscal et l'application de l'amende de l'article 1740 du CGI, y compris à l'encontre des intermédiaires.</a:t>
            </a:r>
            <a:endParaRPr lang="en-US" sz="11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2026-03-26T13:12:37Z</dcterms:created>
  <dcterms:modified xsi:type="dcterms:W3CDTF">2026-03-26T13:12:37Z</dcterms:modified>
</cp:coreProperties>
</file>